
<file path=[Content_Types].xml><?xml version="1.0" encoding="utf-8"?>
<Types xmlns="http://schemas.openxmlformats.org/package/2006/content-types">
  <Default Extension="bin" ContentType="image/unknown"/>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2">
  <p:sldMasterIdLst>
    <p:sldMasterId id="2147483648" r:id="rId1"/>
  </p:sldMasterIdLst>
  <p:notesMasterIdLst>
    <p:notesMasterId r:id="rId85"/>
  </p:notesMasterIdLst>
  <p:handoutMasterIdLst>
    <p:handoutMasterId r:id="rId86"/>
  </p:handoutMasterIdLst>
  <p:sldIdLst>
    <p:sldId id="277" r:id="rId2"/>
    <p:sldId id="436" r:id="rId3"/>
    <p:sldId id="325" r:id="rId4"/>
    <p:sldId id="350" r:id="rId5"/>
    <p:sldId id="358" r:id="rId6"/>
    <p:sldId id="351" r:id="rId7"/>
    <p:sldId id="286" r:id="rId8"/>
    <p:sldId id="327" r:id="rId9"/>
    <p:sldId id="304" r:id="rId10"/>
    <p:sldId id="508" r:id="rId11"/>
    <p:sldId id="505" r:id="rId12"/>
    <p:sldId id="506" r:id="rId13"/>
    <p:sldId id="507" r:id="rId14"/>
    <p:sldId id="438" r:id="rId15"/>
    <p:sldId id="460" r:id="rId16"/>
    <p:sldId id="347" r:id="rId17"/>
    <p:sldId id="484" r:id="rId18"/>
    <p:sldId id="331" r:id="rId19"/>
    <p:sldId id="365" r:id="rId20"/>
    <p:sldId id="386" r:id="rId21"/>
    <p:sldId id="345" r:id="rId22"/>
    <p:sldId id="435" r:id="rId23"/>
    <p:sldId id="486" r:id="rId24"/>
    <p:sldId id="473" r:id="rId25"/>
    <p:sldId id="479" r:id="rId26"/>
    <p:sldId id="458" r:id="rId27"/>
    <p:sldId id="465" r:id="rId28"/>
    <p:sldId id="437" r:id="rId29"/>
    <p:sldId id="439" r:id="rId30"/>
    <p:sldId id="440" r:id="rId31"/>
    <p:sldId id="447" r:id="rId32"/>
    <p:sldId id="421" r:id="rId33"/>
    <p:sldId id="433" r:id="rId34"/>
    <p:sldId id="501" r:id="rId35"/>
    <p:sldId id="446" r:id="rId36"/>
    <p:sldId id="363" r:id="rId37"/>
    <p:sldId id="349" r:id="rId38"/>
    <p:sldId id="361" r:id="rId39"/>
    <p:sldId id="496" r:id="rId40"/>
    <p:sldId id="449" r:id="rId41"/>
    <p:sldId id="470" r:id="rId42"/>
    <p:sldId id="467" r:id="rId43"/>
    <p:sldId id="464" r:id="rId44"/>
    <p:sldId id="471" r:id="rId45"/>
    <p:sldId id="474" r:id="rId46"/>
    <p:sldId id="475" r:id="rId47"/>
    <p:sldId id="477" r:id="rId48"/>
    <p:sldId id="476" r:id="rId49"/>
    <p:sldId id="493" r:id="rId50"/>
    <p:sldId id="384" r:id="rId51"/>
    <p:sldId id="502" r:id="rId52"/>
    <p:sldId id="490" r:id="rId53"/>
    <p:sldId id="503" r:id="rId54"/>
    <p:sldId id="491" r:id="rId55"/>
    <p:sldId id="481" r:id="rId56"/>
    <p:sldId id="482" r:id="rId57"/>
    <p:sldId id="293" r:id="rId58"/>
    <p:sldId id="454" r:id="rId59"/>
    <p:sldId id="377" r:id="rId60"/>
    <p:sldId id="451" r:id="rId61"/>
    <p:sldId id="494" r:id="rId62"/>
    <p:sldId id="495" r:id="rId63"/>
    <p:sldId id="498" r:id="rId64"/>
    <p:sldId id="453" r:id="rId65"/>
    <p:sldId id="499" r:id="rId66"/>
    <p:sldId id="497" r:id="rId67"/>
    <p:sldId id="492" r:id="rId68"/>
    <p:sldId id="500" r:id="rId69"/>
    <p:sldId id="488" r:id="rId70"/>
    <p:sldId id="504" r:id="rId71"/>
    <p:sldId id="489" r:id="rId72"/>
    <p:sldId id="456" r:id="rId73"/>
    <p:sldId id="380" r:id="rId74"/>
    <p:sldId id="267" r:id="rId75"/>
    <p:sldId id="419" r:id="rId76"/>
    <p:sldId id="280" r:id="rId77"/>
    <p:sldId id="281" r:id="rId78"/>
    <p:sldId id="282" r:id="rId79"/>
    <p:sldId id="452" r:id="rId80"/>
    <p:sldId id="283" r:id="rId81"/>
    <p:sldId id="284" r:id="rId82"/>
    <p:sldId id="319" r:id="rId83"/>
    <p:sldId id="324" r:id="rId84"/>
  </p:sldIdLst>
  <p:sldSz cx="14630400" cy="8229600"/>
  <p:notesSz cx="7023100" cy="9309100"/>
  <p:defaultTextStyle>
    <a:defPPr>
      <a:defRPr lang="en-US"/>
    </a:defPPr>
    <a:lvl1pPr marL="0" algn="l" defTabSz="653110" rtl="0" eaLnBrk="1" latinLnBrk="0" hangingPunct="1">
      <a:defRPr sz="2600" kern="1200">
        <a:solidFill>
          <a:schemeClr val="tx1"/>
        </a:solidFill>
        <a:latin typeface="+mn-lt"/>
        <a:ea typeface="+mn-ea"/>
        <a:cs typeface="+mn-cs"/>
      </a:defRPr>
    </a:lvl1pPr>
    <a:lvl2pPr marL="653110" algn="l" defTabSz="653110" rtl="0" eaLnBrk="1" latinLnBrk="0" hangingPunct="1">
      <a:defRPr sz="2600" kern="1200">
        <a:solidFill>
          <a:schemeClr val="tx1"/>
        </a:solidFill>
        <a:latin typeface="+mn-lt"/>
        <a:ea typeface="+mn-ea"/>
        <a:cs typeface="+mn-cs"/>
      </a:defRPr>
    </a:lvl2pPr>
    <a:lvl3pPr marL="1306220" algn="l" defTabSz="653110" rtl="0" eaLnBrk="1" latinLnBrk="0" hangingPunct="1">
      <a:defRPr sz="2600" kern="1200">
        <a:solidFill>
          <a:schemeClr val="tx1"/>
        </a:solidFill>
        <a:latin typeface="+mn-lt"/>
        <a:ea typeface="+mn-ea"/>
        <a:cs typeface="+mn-cs"/>
      </a:defRPr>
    </a:lvl3pPr>
    <a:lvl4pPr marL="1959331" algn="l" defTabSz="653110" rtl="0" eaLnBrk="1" latinLnBrk="0" hangingPunct="1">
      <a:defRPr sz="2600" kern="1200">
        <a:solidFill>
          <a:schemeClr val="tx1"/>
        </a:solidFill>
        <a:latin typeface="+mn-lt"/>
        <a:ea typeface="+mn-ea"/>
        <a:cs typeface="+mn-cs"/>
      </a:defRPr>
    </a:lvl4pPr>
    <a:lvl5pPr marL="2612441" algn="l" defTabSz="653110" rtl="0" eaLnBrk="1" latinLnBrk="0" hangingPunct="1">
      <a:defRPr sz="2600" kern="1200">
        <a:solidFill>
          <a:schemeClr val="tx1"/>
        </a:solidFill>
        <a:latin typeface="+mn-lt"/>
        <a:ea typeface="+mn-ea"/>
        <a:cs typeface="+mn-cs"/>
      </a:defRPr>
    </a:lvl5pPr>
    <a:lvl6pPr marL="3265551" algn="l" defTabSz="653110" rtl="0" eaLnBrk="1" latinLnBrk="0" hangingPunct="1">
      <a:defRPr sz="2600" kern="1200">
        <a:solidFill>
          <a:schemeClr val="tx1"/>
        </a:solidFill>
        <a:latin typeface="+mn-lt"/>
        <a:ea typeface="+mn-ea"/>
        <a:cs typeface="+mn-cs"/>
      </a:defRPr>
    </a:lvl6pPr>
    <a:lvl7pPr marL="3918661" algn="l" defTabSz="653110" rtl="0" eaLnBrk="1" latinLnBrk="0" hangingPunct="1">
      <a:defRPr sz="2600" kern="1200">
        <a:solidFill>
          <a:schemeClr val="tx1"/>
        </a:solidFill>
        <a:latin typeface="+mn-lt"/>
        <a:ea typeface="+mn-ea"/>
        <a:cs typeface="+mn-cs"/>
      </a:defRPr>
    </a:lvl7pPr>
    <a:lvl8pPr marL="4571771" algn="l" defTabSz="653110" rtl="0" eaLnBrk="1" latinLnBrk="0" hangingPunct="1">
      <a:defRPr sz="2600" kern="1200">
        <a:solidFill>
          <a:schemeClr val="tx1"/>
        </a:solidFill>
        <a:latin typeface="+mn-lt"/>
        <a:ea typeface="+mn-ea"/>
        <a:cs typeface="+mn-cs"/>
      </a:defRPr>
    </a:lvl8pPr>
    <a:lvl9pPr marL="5224882" algn="l" defTabSz="653110" rtl="0" eaLnBrk="1" latinLnBrk="0" hangingPunct="1">
      <a:defRPr sz="2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AFA6"/>
    <a:srgbClr val="1B3668"/>
    <a:srgbClr val="3C3C3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218" autoAdjust="0"/>
    <p:restoredTop sz="94705"/>
  </p:normalViewPr>
  <p:slideViewPr>
    <p:cSldViewPr snapToGrid="0" snapToObjects="1">
      <p:cViewPr varScale="1">
        <p:scale>
          <a:sx n="50" d="100"/>
          <a:sy n="50" d="100"/>
        </p:scale>
        <p:origin x="522" y="30"/>
      </p:cViewPr>
      <p:guideLst>
        <p:guide orient="horz" pos="2592"/>
        <p:guide pos="460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295" tIns="46648" rIns="93295" bIns="46648" rtlCol="0"/>
          <a:lstStyle>
            <a:lvl1pPr algn="l">
              <a:defRPr sz="1200"/>
            </a:lvl1pPr>
          </a:lstStyle>
          <a:p>
            <a:endParaRPr lang="en-US" dirty="0"/>
          </a:p>
        </p:txBody>
      </p:sp>
      <p:sp>
        <p:nvSpPr>
          <p:cNvPr id="3" name="Date Placeholder 2"/>
          <p:cNvSpPr>
            <a:spLocks noGrp="1"/>
          </p:cNvSpPr>
          <p:nvPr>
            <p:ph type="dt" sz="quarter" idx="1"/>
          </p:nvPr>
        </p:nvSpPr>
        <p:spPr>
          <a:xfrm>
            <a:off x="3978131" y="0"/>
            <a:ext cx="3043343" cy="465455"/>
          </a:xfrm>
          <a:prstGeom prst="rect">
            <a:avLst/>
          </a:prstGeom>
        </p:spPr>
        <p:txBody>
          <a:bodyPr vert="horz" lIns="93295" tIns="46648" rIns="93295" bIns="46648" rtlCol="0"/>
          <a:lstStyle>
            <a:lvl1pPr algn="r">
              <a:defRPr sz="1200"/>
            </a:lvl1pPr>
          </a:lstStyle>
          <a:p>
            <a:fld id="{3E1261D4-AF92-7341-83C0-29F7A2F8F778}" type="datetimeFigureOut">
              <a:rPr lang="en-US" smtClean="0"/>
              <a:t>5/14/2024</a:t>
            </a:fld>
            <a:endParaRPr lang="en-US" dirty="0"/>
          </a:p>
        </p:txBody>
      </p:sp>
      <p:sp>
        <p:nvSpPr>
          <p:cNvPr id="4" name="Footer Placeholder 3"/>
          <p:cNvSpPr>
            <a:spLocks noGrp="1"/>
          </p:cNvSpPr>
          <p:nvPr>
            <p:ph type="ftr" sz="quarter" idx="2"/>
          </p:nvPr>
        </p:nvSpPr>
        <p:spPr>
          <a:xfrm>
            <a:off x="0" y="8842030"/>
            <a:ext cx="3043343" cy="465455"/>
          </a:xfrm>
          <a:prstGeom prst="rect">
            <a:avLst/>
          </a:prstGeom>
        </p:spPr>
        <p:txBody>
          <a:bodyPr vert="horz" lIns="93295" tIns="46648" rIns="93295" bIns="46648"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1" y="8842030"/>
            <a:ext cx="3043343" cy="465455"/>
          </a:xfrm>
          <a:prstGeom prst="rect">
            <a:avLst/>
          </a:prstGeom>
        </p:spPr>
        <p:txBody>
          <a:bodyPr vert="horz" lIns="93295" tIns="46648" rIns="93295" bIns="46648" rtlCol="0" anchor="b"/>
          <a:lstStyle>
            <a:lvl1pPr algn="r">
              <a:defRPr sz="1200"/>
            </a:lvl1pPr>
          </a:lstStyle>
          <a:p>
            <a:fld id="{6CBCA1FF-2A11-3F4B-AC70-88399381D668}" type="slidenum">
              <a:rPr lang="en-US" smtClean="0"/>
              <a:t>‹#›</a:t>
            </a:fld>
            <a:endParaRPr lang="en-US" dirty="0"/>
          </a:p>
        </p:txBody>
      </p:sp>
    </p:spTree>
    <p:extLst>
      <p:ext uri="{BB962C8B-B14F-4D97-AF65-F5344CB8AC3E}">
        <p14:creationId xmlns:p14="http://schemas.microsoft.com/office/powerpoint/2010/main" val="32067432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295" tIns="46648" rIns="93295" bIns="46648" rtlCol="0"/>
          <a:lstStyle>
            <a:lvl1pPr algn="l">
              <a:defRPr sz="1200"/>
            </a:lvl1pPr>
          </a:lstStyle>
          <a:p>
            <a:endParaRPr lang="en-US" dirty="0"/>
          </a:p>
        </p:txBody>
      </p:sp>
      <p:sp>
        <p:nvSpPr>
          <p:cNvPr id="3" name="Date Placeholder 2"/>
          <p:cNvSpPr>
            <a:spLocks noGrp="1"/>
          </p:cNvSpPr>
          <p:nvPr>
            <p:ph type="dt" idx="1"/>
          </p:nvPr>
        </p:nvSpPr>
        <p:spPr>
          <a:xfrm>
            <a:off x="3978131" y="0"/>
            <a:ext cx="3043343" cy="465455"/>
          </a:xfrm>
          <a:prstGeom prst="rect">
            <a:avLst/>
          </a:prstGeom>
        </p:spPr>
        <p:txBody>
          <a:bodyPr vert="horz" lIns="93295" tIns="46648" rIns="93295" bIns="46648" rtlCol="0"/>
          <a:lstStyle>
            <a:lvl1pPr algn="r">
              <a:defRPr sz="1200"/>
            </a:lvl1pPr>
          </a:lstStyle>
          <a:p>
            <a:fld id="{380D40C7-751F-314F-B891-302B05812F57}" type="datetimeFigureOut">
              <a:rPr lang="en-US" smtClean="0"/>
              <a:t>5/14/2024</a:t>
            </a:fld>
            <a:endParaRPr lang="en-US" dirty="0"/>
          </a:p>
        </p:txBody>
      </p:sp>
      <p:sp>
        <p:nvSpPr>
          <p:cNvPr id="4" name="Slide Image Placeholder 3"/>
          <p:cNvSpPr>
            <a:spLocks noGrp="1" noRot="1" noChangeAspect="1"/>
          </p:cNvSpPr>
          <p:nvPr>
            <p:ph type="sldImg" idx="2"/>
          </p:nvPr>
        </p:nvSpPr>
        <p:spPr>
          <a:xfrm>
            <a:off x="409575" y="696913"/>
            <a:ext cx="6205538" cy="3490912"/>
          </a:xfrm>
          <a:prstGeom prst="rect">
            <a:avLst/>
          </a:prstGeom>
          <a:noFill/>
          <a:ln w="12700">
            <a:solidFill>
              <a:prstClr val="black"/>
            </a:solidFill>
          </a:ln>
        </p:spPr>
        <p:txBody>
          <a:bodyPr vert="horz" lIns="93295" tIns="46648" rIns="93295" bIns="46648"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295" tIns="46648" rIns="93295" bIns="4664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295" tIns="46648" rIns="93295" bIns="4664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1" y="8842030"/>
            <a:ext cx="3043343" cy="465455"/>
          </a:xfrm>
          <a:prstGeom prst="rect">
            <a:avLst/>
          </a:prstGeom>
        </p:spPr>
        <p:txBody>
          <a:bodyPr vert="horz" lIns="93295" tIns="46648" rIns="93295" bIns="46648" rtlCol="0" anchor="b"/>
          <a:lstStyle>
            <a:lvl1pPr algn="r">
              <a:defRPr sz="1200"/>
            </a:lvl1pPr>
          </a:lstStyle>
          <a:p>
            <a:fld id="{39BA0F57-AADB-3C4D-A5AA-9D07C1D3F3AC}" type="slidenum">
              <a:rPr lang="en-US" smtClean="0"/>
              <a:t>‹#›</a:t>
            </a:fld>
            <a:endParaRPr lang="en-US" dirty="0"/>
          </a:p>
        </p:txBody>
      </p:sp>
    </p:spTree>
    <p:extLst>
      <p:ext uri="{BB962C8B-B14F-4D97-AF65-F5344CB8AC3E}">
        <p14:creationId xmlns:p14="http://schemas.microsoft.com/office/powerpoint/2010/main" val="484150397"/>
      </p:ext>
    </p:extLst>
  </p:cSld>
  <p:clrMap bg1="lt1" tx1="dk1" bg2="lt2" tx2="dk2" accent1="accent1" accent2="accent2" accent3="accent3" accent4="accent4" accent5="accent5" accent6="accent6" hlink="hlink" folHlink="folHlink"/>
  <p:hf hdr="0" ftr="0" dt="0"/>
  <p:notesStyle>
    <a:lvl1pPr marL="0" algn="l" defTabSz="653110" rtl="0" eaLnBrk="1" latinLnBrk="0" hangingPunct="1">
      <a:defRPr sz="1700" kern="1200">
        <a:solidFill>
          <a:schemeClr val="tx1"/>
        </a:solidFill>
        <a:latin typeface="+mn-lt"/>
        <a:ea typeface="+mn-ea"/>
        <a:cs typeface="+mn-cs"/>
      </a:defRPr>
    </a:lvl1pPr>
    <a:lvl2pPr marL="653110" algn="l" defTabSz="653110" rtl="0" eaLnBrk="1" latinLnBrk="0" hangingPunct="1">
      <a:defRPr sz="1700" kern="1200">
        <a:solidFill>
          <a:schemeClr val="tx1"/>
        </a:solidFill>
        <a:latin typeface="+mn-lt"/>
        <a:ea typeface="+mn-ea"/>
        <a:cs typeface="+mn-cs"/>
      </a:defRPr>
    </a:lvl2pPr>
    <a:lvl3pPr marL="1306220" algn="l" defTabSz="653110" rtl="0" eaLnBrk="1" latinLnBrk="0" hangingPunct="1">
      <a:defRPr sz="1700" kern="1200">
        <a:solidFill>
          <a:schemeClr val="tx1"/>
        </a:solidFill>
        <a:latin typeface="+mn-lt"/>
        <a:ea typeface="+mn-ea"/>
        <a:cs typeface="+mn-cs"/>
      </a:defRPr>
    </a:lvl3pPr>
    <a:lvl4pPr marL="1959331" algn="l" defTabSz="653110" rtl="0" eaLnBrk="1" latinLnBrk="0" hangingPunct="1">
      <a:defRPr sz="1700" kern="1200">
        <a:solidFill>
          <a:schemeClr val="tx1"/>
        </a:solidFill>
        <a:latin typeface="+mn-lt"/>
        <a:ea typeface="+mn-ea"/>
        <a:cs typeface="+mn-cs"/>
      </a:defRPr>
    </a:lvl4pPr>
    <a:lvl5pPr marL="2612441" algn="l" defTabSz="653110" rtl="0" eaLnBrk="1" latinLnBrk="0" hangingPunct="1">
      <a:defRPr sz="1700" kern="1200">
        <a:solidFill>
          <a:schemeClr val="tx1"/>
        </a:solidFill>
        <a:latin typeface="+mn-lt"/>
        <a:ea typeface="+mn-ea"/>
        <a:cs typeface="+mn-cs"/>
      </a:defRPr>
    </a:lvl5pPr>
    <a:lvl6pPr marL="3265551" algn="l" defTabSz="653110" rtl="0" eaLnBrk="1" latinLnBrk="0" hangingPunct="1">
      <a:defRPr sz="1700" kern="1200">
        <a:solidFill>
          <a:schemeClr val="tx1"/>
        </a:solidFill>
        <a:latin typeface="+mn-lt"/>
        <a:ea typeface="+mn-ea"/>
        <a:cs typeface="+mn-cs"/>
      </a:defRPr>
    </a:lvl6pPr>
    <a:lvl7pPr marL="3918661" algn="l" defTabSz="653110" rtl="0" eaLnBrk="1" latinLnBrk="0" hangingPunct="1">
      <a:defRPr sz="1700" kern="1200">
        <a:solidFill>
          <a:schemeClr val="tx1"/>
        </a:solidFill>
        <a:latin typeface="+mn-lt"/>
        <a:ea typeface="+mn-ea"/>
        <a:cs typeface="+mn-cs"/>
      </a:defRPr>
    </a:lvl7pPr>
    <a:lvl8pPr marL="4571771" algn="l" defTabSz="653110" rtl="0" eaLnBrk="1" latinLnBrk="0" hangingPunct="1">
      <a:defRPr sz="1700" kern="1200">
        <a:solidFill>
          <a:schemeClr val="tx1"/>
        </a:solidFill>
        <a:latin typeface="+mn-lt"/>
        <a:ea typeface="+mn-ea"/>
        <a:cs typeface="+mn-cs"/>
      </a:defRPr>
    </a:lvl8pPr>
    <a:lvl9pPr marL="5224882" algn="l" defTabSz="653110"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BA0F57-AADB-3C4D-A5AA-9D07C1D3F3AC}" type="slidenum">
              <a:rPr lang="en-US" smtClean="0"/>
              <a:t>1</a:t>
            </a:fld>
            <a:endParaRPr lang="en-US" dirty="0"/>
          </a:p>
        </p:txBody>
      </p:sp>
    </p:spTree>
    <p:extLst>
      <p:ext uri="{BB962C8B-B14F-4D97-AF65-F5344CB8AC3E}">
        <p14:creationId xmlns:p14="http://schemas.microsoft.com/office/powerpoint/2010/main" val="2133540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10</a:t>
            </a:fld>
            <a:endParaRPr lang="en-US" dirty="0"/>
          </a:p>
        </p:txBody>
      </p:sp>
    </p:spTree>
    <p:extLst>
      <p:ext uri="{BB962C8B-B14F-4D97-AF65-F5344CB8AC3E}">
        <p14:creationId xmlns:p14="http://schemas.microsoft.com/office/powerpoint/2010/main" val="2750639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BA0F57-AADB-3C4D-A5AA-9D07C1D3F3AC}" type="slidenum">
              <a:rPr lang="en-US" smtClean="0"/>
              <a:t>11</a:t>
            </a:fld>
            <a:endParaRPr lang="en-US" dirty="0"/>
          </a:p>
        </p:txBody>
      </p:sp>
    </p:spTree>
    <p:extLst>
      <p:ext uri="{BB962C8B-B14F-4D97-AF65-F5344CB8AC3E}">
        <p14:creationId xmlns:p14="http://schemas.microsoft.com/office/powerpoint/2010/main" val="2478767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BA0F57-AADB-3C4D-A5AA-9D07C1D3F3AC}" type="slidenum">
              <a:rPr lang="en-US" smtClean="0"/>
              <a:t>12</a:t>
            </a:fld>
            <a:endParaRPr lang="en-US" dirty="0"/>
          </a:p>
        </p:txBody>
      </p:sp>
    </p:spTree>
    <p:extLst>
      <p:ext uri="{BB962C8B-B14F-4D97-AF65-F5344CB8AC3E}">
        <p14:creationId xmlns:p14="http://schemas.microsoft.com/office/powerpoint/2010/main" val="2386215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BA0F57-AADB-3C4D-A5AA-9D07C1D3F3AC}" type="slidenum">
              <a:rPr lang="en-US" smtClean="0"/>
              <a:t>13</a:t>
            </a:fld>
            <a:endParaRPr lang="en-US" dirty="0"/>
          </a:p>
        </p:txBody>
      </p:sp>
    </p:spTree>
    <p:extLst>
      <p:ext uri="{BB962C8B-B14F-4D97-AF65-F5344CB8AC3E}">
        <p14:creationId xmlns:p14="http://schemas.microsoft.com/office/powerpoint/2010/main" val="1676292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14</a:t>
            </a:fld>
            <a:endParaRPr lang="en-US" dirty="0"/>
          </a:p>
        </p:txBody>
      </p:sp>
    </p:spTree>
    <p:extLst>
      <p:ext uri="{BB962C8B-B14F-4D97-AF65-F5344CB8AC3E}">
        <p14:creationId xmlns:p14="http://schemas.microsoft.com/office/powerpoint/2010/main" val="1624837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15</a:t>
            </a:fld>
            <a:endParaRPr lang="en-US" dirty="0"/>
          </a:p>
        </p:txBody>
      </p:sp>
    </p:spTree>
    <p:extLst>
      <p:ext uri="{BB962C8B-B14F-4D97-AF65-F5344CB8AC3E}">
        <p14:creationId xmlns:p14="http://schemas.microsoft.com/office/powerpoint/2010/main" val="358027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16</a:t>
            </a:fld>
            <a:endParaRPr lang="en-US" dirty="0"/>
          </a:p>
        </p:txBody>
      </p:sp>
    </p:spTree>
    <p:extLst>
      <p:ext uri="{BB962C8B-B14F-4D97-AF65-F5344CB8AC3E}">
        <p14:creationId xmlns:p14="http://schemas.microsoft.com/office/powerpoint/2010/main" val="491084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17</a:t>
            </a:fld>
            <a:endParaRPr lang="en-US" dirty="0"/>
          </a:p>
        </p:txBody>
      </p:sp>
    </p:spTree>
    <p:extLst>
      <p:ext uri="{BB962C8B-B14F-4D97-AF65-F5344CB8AC3E}">
        <p14:creationId xmlns:p14="http://schemas.microsoft.com/office/powerpoint/2010/main" val="2517041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18</a:t>
            </a:fld>
            <a:endParaRPr lang="en-US" dirty="0"/>
          </a:p>
        </p:txBody>
      </p:sp>
    </p:spTree>
    <p:extLst>
      <p:ext uri="{BB962C8B-B14F-4D97-AF65-F5344CB8AC3E}">
        <p14:creationId xmlns:p14="http://schemas.microsoft.com/office/powerpoint/2010/main" val="3438611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19</a:t>
            </a:fld>
            <a:endParaRPr lang="en-US" dirty="0"/>
          </a:p>
        </p:txBody>
      </p:sp>
    </p:spTree>
    <p:extLst>
      <p:ext uri="{BB962C8B-B14F-4D97-AF65-F5344CB8AC3E}">
        <p14:creationId xmlns:p14="http://schemas.microsoft.com/office/powerpoint/2010/main" val="102814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2</a:t>
            </a:fld>
            <a:endParaRPr lang="en-US" dirty="0"/>
          </a:p>
        </p:txBody>
      </p:sp>
    </p:spTree>
    <p:extLst>
      <p:ext uri="{BB962C8B-B14F-4D97-AF65-F5344CB8AC3E}">
        <p14:creationId xmlns:p14="http://schemas.microsoft.com/office/powerpoint/2010/main" val="11546025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20</a:t>
            </a:fld>
            <a:endParaRPr lang="en-US" dirty="0"/>
          </a:p>
        </p:txBody>
      </p:sp>
    </p:spTree>
    <p:extLst>
      <p:ext uri="{BB962C8B-B14F-4D97-AF65-F5344CB8AC3E}">
        <p14:creationId xmlns:p14="http://schemas.microsoft.com/office/powerpoint/2010/main" val="8545011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21</a:t>
            </a:fld>
            <a:endParaRPr lang="en-US" dirty="0"/>
          </a:p>
        </p:txBody>
      </p:sp>
    </p:spTree>
    <p:extLst>
      <p:ext uri="{BB962C8B-B14F-4D97-AF65-F5344CB8AC3E}">
        <p14:creationId xmlns:p14="http://schemas.microsoft.com/office/powerpoint/2010/main" val="41816049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22</a:t>
            </a:fld>
            <a:endParaRPr lang="en-US" dirty="0"/>
          </a:p>
        </p:txBody>
      </p:sp>
    </p:spTree>
    <p:extLst>
      <p:ext uri="{BB962C8B-B14F-4D97-AF65-F5344CB8AC3E}">
        <p14:creationId xmlns:p14="http://schemas.microsoft.com/office/powerpoint/2010/main" val="72178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23</a:t>
            </a:fld>
            <a:endParaRPr lang="en-US" dirty="0"/>
          </a:p>
        </p:txBody>
      </p:sp>
    </p:spTree>
    <p:extLst>
      <p:ext uri="{BB962C8B-B14F-4D97-AF65-F5344CB8AC3E}">
        <p14:creationId xmlns:p14="http://schemas.microsoft.com/office/powerpoint/2010/main" val="10259315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24</a:t>
            </a:fld>
            <a:endParaRPr lang="en-US" dirty="0"/>
          </a:p>
        </p:txBody>
      </p:sp>
    </p:spTree>
    <p:extLst>
      <p:ext uri="{BB962C8B-B14F-4D97-AF65-F5344CB8AC3E}">
        <p14:creationId xmlns:p14="http://schemas.microsoft.com/office/powerpoint/2010/main" val="1404019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39BA0F57-AADB-3C4D-A5AA-9D07C1D3F3A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18163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26</a:t>
            </a:fld>
            <a:endParaRPr lang="en-US" dirty="0"/>
          </a:p>
        </p:txBody>
      </p:sp>
    </p:spTree>
    <p:extLst>
      <p:ext uri="{BB962C8B-B14F-4D97-AF65-F5344CB8AC3E}">
        <p14:creationId xmlns:p14="http://schemas.microsoft.com/office/powerpoint/2010/main" val="29603717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27</a:t>
            </a:fld>
            <a:endParaRPr lang="en-US" dirty="0"/>
          </a:p>
        </p:txBody>
      </p:sp>
    </p:spTree>
    <p:extLst>
      <p:ext uri="{BB962C8B-B14F-4D97-AF65-F5344CB8AC3E}">
        <p14:creationId xmlns:p14="http://schemas.microsoft.com/office/powerpoint/2010/main" val="18475374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28</a:t>
            </a:fld>
            <a:endParaRPr lang="en-US" dirty="0"/>
          </a:p>
        </p:txBody>
      </p:sp>
    </p:spTree>
    <p:extLst>
      <p:ext uri="{BB962C8B-B14F-4D97-AF65-F5344CB8AC3E}">
        <p14:creationId xmlns:p14="http://schemas.microsoft.com/office/powerpoint/2010/main" val="29881059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29</a:t>
            </a:fld>
            <a:endParaRPr lang="en-US" dirty="0"/>
          </a:p>
        </p:txBody>
      </p:sp>
    </p:spTree>
    <p:extLst>
      <p:ext uri="{BB962C8B-B14F-4D97-AF65-F5344CB8AC3E}">
        <p14:creationId xmlns:p14="http://schemas.microsoft.com/office/powerpoint/2010/main" val="220884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3</a:t>
            </a:fld>
            <a:endParaRPr lang="en-US" dirty="0"/>
          </a:p>
        </p:txBody>
      </p:sp>
    </p:spTree>
    <p:extLst>
      <p:ext uri="{BB962C8B-B14F-4D97-AF65-F5344CB8AC3E}">
        <p14:creationId xmlns:p14="http://schemas.microsoft.com/office/powerpoint/2010/main" val="8132433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30</a:t>
            </a:fld>
            <a:endParaRPr lang="en-US" dirty="0"/>
          </a:p>
        </p:txBody>
      </p:sp>
    </p:spTree>
    <p:extLst>
      <p:ext uri="{BB962C8B-B14F-4D97-AF65-F5344CB8AC3E}">
        <p14:creationId xmlns:p14="http://schemas.microsoft.com/office/powerpoint/2010/main" val="41752700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31</a:t>
            </a:fld>
            <a:endParaRPr lang="en-US" dirty="0"/>
          </a:p>
        </p:txBody>
      </p:sp>
    </p:spTree>
    <p:extLst>
      <p:ext uri="{BB962C8B-B14F-4D97-AF65-F5344CB8AC3E}">
        <p14:creationId xmlns:p14="http://schemas.microsoft.com/office/powerpoint/2010/main" val="5075969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32</a:t>
            </a:fld>
            <a:endParaRPr lang="en-US" dirty="0"/>
          </a:p>
        </p:txBody>
      </p:sp>
    </p:spTree>
    <p:extLst>
      <p:ext uri="{BB962C8B-B14F-4D97-AF65-F5344CB8AC3E}">
        <p14:creationId xmlns:p14="http://schemas.microsoft.com/office/powerpoint/2010/main" val="5741735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33</a:t>
            </a:fld>
            <a:endParaRPr lang="en-US" dirty="0"/>
          </a:p>
        </p:txBody>
      </p:sp>
    </p:spTree>
    <p:extLst>
      <p:ext uri="{BB962C8B-B14F-4D97-AF65-F5344CB8AC3E}">
        <p14:creationId xmlns:p14="http://schemas.microsoft.com/office/powerpoint/2010/main" val="32047661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34</a:t>
            </a:fld>
            <a:endParaRPr lang="en-US" dirty="0"/>
          </a:p>
        </p:txBody>
      </p:sp>
    </p:spTree>
    <p:extLst>
      <p:ext uri="{BB962C8B-B14F-4D97-AF65-F5344CB8AC3E}">
        <p14:creationId xmlns:p14="http://schemas.microsoft.com/office/powerpoint/2010/main" val="36822125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35</a:t>
            </a:fld>
            <a:endParaRPr lang="en-US" dirty="0"/>
          </a:p>
        </p:txBody>
      </p:sp>
    </p:spTree>
    <p:extLst>
      <p:ext uri="{BB962C8B-B14F-4D97-AF65-F5344CB8AC3E}">
        <p14:creationId xmlns:p14="http://schemas.microsoft.com/office/powerpoint/2010/main" val="12334375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36</a:t>
            </a:fld>
            <a:endParaRPr lang="en-US" dirty="0"/>
          </a:p>
        </p:txBody>
      </p:sp>
    </p:spTree>
    <p:extLst>
      <p:ext uri="{BB962C8B-B14F-4D97-AF65-F5344CB8AC3E}">
        <p14:creationId xmlns:p14="http://schemas.microsoft.com/office/powerpoint/2010/main" val="8486725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37</a:t>
            </a:fld>
            <a:endParaRPr lang="en-US" dirty="0"/>
          </a:p>
        </p:txBody>
      </p:sp>
    </p:spTree>
    <p:extLst>
      <p:ext uri="{BB962C8B-B14F-4D97-AF65-F5344CB8AC3E}">
        <p14:creationId xmlns:p14="http://schemas.microsoft.com/office/powerpoint/2010/main" val="14523070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38</a:t>
            </a:fld>
            <a:endParaRPr lang="en-US" dirty="0"/>
          </a:p>
        </p:txBody>
      </p:sp>
    </p:spTree>
    <p:extLst>
      <p:ext uri="{BB962C8B-B14F-4D97-AF65-F5344CB8AC3E}">
        <p14:creationId xmlns:p14="http://schemas.microsoft.com/office/powerpoint/2010/main" val="38465737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39</a:t>
            </a:fld>
            <a:endParaRPr lang="en-US" dirty="0"/>
          </a:p>
        </p:txBody>
      </p:sp>
    </p:spTree>
    <p:extLst>
      <p:ext uri="{BB962C8B-B14F-4D97-AF65-F5344CB8AC3E}">
        <p14:creationId xmlns:p14="http://schemas.microsoft.com/office/powerpoint/2010/main" val="2308502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4</a:t>
            </a:fld>
            <a:endParaRPr lang="en-US" dirty="0"/>
          </a:p>
        </p:txBody>
      </p:sp>
    </p:spTree>
    <p:extLst>
      <p:ext uri="{BB962C8B-B14F-4D97-AF65-F5344CB8AC3E}">
        <p14:creationId xmlns:p14="http://schemas.microsoft.com/office/powerpoint/2010/main" val="8227821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40</a:t>
            </a:fld>
            <a:endParaRPr lang="en-US" dirty="0"/>
          </a:p>
        </p:txBody>
      </p:sp>
    </p:spTree>
    <p:extLst>
      <p:ext uri="{BB962C8B-B14F-4D97-AF65-F5344CB8AC3E}">
        <p14:creationId xmlns:p14="http://schemas.microsoft.com/office/powerpoint/2010/main" val="6034889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41</a:t>
            </a:fld>
            <a:endParaRPr lang="en-US" dirty="0"/>
          </a:p>
        </p:txBody>
      </p:sp>
    </p:spTree>
    <p:extLst>
      <p:ext uri="{BB962C8B-B14F-4D97-AF65-F5344CB8AC3E}">
        <p14:creationId xmlns:p14="http://schemas.microsoft.com/office/powerpoint/2010/main" val="9536978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42</a:t>
            </a:fld>
            <a:endParaRPr lang="en-US" dirty="0"/>
          </a:p>
        </p:txBody>
      </p:sp>
    </p:spTree>
    <p:extLst>
      <p:ext uri="{BB962C8B-B14F-4D97-AF65-F5344CB8AC3E}">
        <p14:creationId xmlns:p14="http://schemas.microsoft.com/office/powerpoint/2010/main" val="27858117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43</a:t>
            </a:fld>
            <a:endParaRPr lang="en-US" dirty="0"/>
          </a:p>
        </p:txBody>
      </p:sp>
    </p:spTree>
    <p:extLst>
      <p:ext uri="{BB962C8B-B14F-4D97-AF65-F5344CB8AC3E}">
        <p14:creationId xmlns:p14="http://schemas.microsoft.com/office/powerpoint/2010/main" val="26369133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44</a:t>
            </a:fld>
            <a:endParaRPr lang="en-US" dirty="0"/>
          </a:p>
        </p:txBody>
      </p:sp>
    </p:spTree>
    <p:extLst>
      <p:ext uri="{BB962C8B-B14F-4D97-AF65-F5344CB8AC3E}">
        <p14:creationId xmlns:p14="http://schemas.microsoft.com/office/powerpoint/2010/main" val="40112988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45</a:t>
            </a:fld>
            <a:endParaRPr lang="en-US" dirty="0"/>
          </a:p>
        </p:txBody>
      </p:sp>
    </p:spTree>
    <p:extLst>
      <p:ext uri="{BB962C8B-B14F-4D97-AF65-F5344CB8AC3E}">
        <p14:creationId xmlns:p14="http://schemas.microsoft.com/office/powerpoint/2010/main" val="39846574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46</a:t>
            </a:fld>
            <a:endParaRPr lang="en-US" dirty="0"/>
          </a:p>
        </p:txBody>
      </p:sp>
    </p:spTree>
    <p:extLst>
      <p:ext uri="{BB962C8B-B14F-4D97-AF65-F5344CB8AC3E}">
        <p14:creationId xmlns:p14="http://schemas.microsoft.com/office/powerpoint/2010/main" val="36606797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47</a:t>
            </a:fld>
            <a:endParaRPr lang="en-US" dirty="0"/>
          </a:p>
        </p:txBody>
      </p:sp>
    </p:spTree>
    <p:extLst>
      <p:ext uri="{BB962C8B-B14F-4D97-AF65-F5344CB8AC3E}">
        <p14:creationId xmlns:p14="http://schemas.microsoft.com/office/powerpoint/2010/main" val="39529161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48</a:t>
            </a:fld>
            <a:endParaRPr lang="en-US" dirty="0"/>
          </a:p>
        </p:txBody>
      </p:sp>
    </p:spTree>
    <p:extLst>
      <p:ext uri="{BB962C8B-B14F-4D97-AF65-F5344CB8AC3E}">
        <p14:creationId xmlns:p14="http://schemas.microsoft.com/office/powerpoint/2010/main" val="15920423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49</a:t>
            </a:fld>
            <a:endParaRPr lang="en-US" dirty="0"/>
          </a:p>
        </p:txBody>
      </p:sp>
    </p:spTree>
    <p:extLst>
      <p:ext uri="{BB962C8B-B14F-4D97-AF65-F5344CB8AC3E}">
        <p14:creationId xmlns:p14="http://schemas.microsoft.com/office/powerpoint/2010/main" val="163450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5</a:t>
            </a:fld>
            <a:endParaRPr lang="en-US" dirty="0"/>
          </a:p>
        </p:txBody>
      </p:sp>
    </p:spTree>
    <p:extLst>
      <p:ext uri="{BB962C8B-B14F-4D97-AF65-F5344CB8AC3E}">
        <p14:creationId xmlns:p14="http://schemas.microsoft.com/office/powerpoint/2010/main" val="37383083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50</a:t>
            </a:fld>
            <a:endParaRPr lang="en-US" dirty="0"/>
          </a:p>
        </p:txBody>
      </p:sp>
    </p:spTree>
    <p:extLst>
      <p:ext uri="{BB962C8B-B14F-4D97-AF65-F5344CB8AC3E}">
        <p14:creationId xmlns:p14="http://schemas.microsoft.com/office/powerpoint/2010/main" val="28152080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51</a:t>
            </a:fld>
            <a:endParaRPr lang="en-US" dirty="0"/>
          </a:p>
        </p:txBody>
      </p:sp>
    </p:spTree>
    <p:extLst>
      <p:ext uri="{BB962C8B-B14F-4D97-AF65-F5344CB8AC3E}">
        <p14:creationId xmlns:p14="http://schemas.microsoft.com/office/powerpoint/2010/main" val="27060826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52</a:t>
            </a:fld>
            <a:endParaRPr lang="en-US" dirty="0"/>
          </a:p>
        </p:txBody>
      </p:sp>
    </p:spTree>
    <p:extLst>
      <p:ext uri="{BB962C8B-B14F-4D97-AF65-F5344CB8AC3E}">
        <p14:creationId xmlns:p14="http://schemas.microsoft.com/office/powerpoint/2010/main" val="26141440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53</a:t>
            </a:fld>
            <a:endParaRPr lang="en-US" dirty="0"/>
          </a:p>
        </p:txBody>
      </p:sp>
    </p:spTree>
    <p:extLst>
      <p:ext uri="{BB962C8B-B14F-4D97-AF65-F5344CB8AC3E}">
        <p14:creationId xmlns:p14="http://schemas.microsoft.com/office/powerpoint/2010/main" val="32375749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54</a:t>
            </a:fld>
            <a:endParaRPr lang="en-US" dirty="0"/>
          </a:p>
        </p:txBody>
      </p:sp>
    </p:spTree>
    <p:extLst>
      <p:ext uri="{BB962C8B-B14F-4D97-AF65-F5344CB8AC3E}">
        <p14:creationId xmlns:p14="http://schemas.microsoft.com/office/powerpoint/2010/main" val="5001352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55</a:t>
            </a:fld>
            <a:endParaRPr lang="en-US" dirty="0"/>
          </a:p>
        </p:txBody>
      </p:sp>
    </p:spTree>
    <p:extLst>
      <p:ext uri="{BB962C8B-B14F-4D97-AF65-F5344CB8AC3E}">
        <p14:creationId xmlns:p14="http://schemas.microsoft.com/office/powerpoint/2010/main" val="35944991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56</a:t>
            </a:fld>
            <a:endParaRPr lang="en-US" dirty="0"/>
          </a:p>
        </p:txBody>
      </p:sp>
    </p:spTree>
    <p:extLst>
      <p:ext uri="{BB962C8B-B14F-4D97-AF65-F5344CB8AC3E}">
        <p14:creationId xmlns:p14="http://schemas.microsoft.com/office/powerpoint/2010/main" val="3703240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57</a:t>
            </a:fld>
            <a:endParaRPr lang="en-US" dirty="0"/>
          </a:p>
        </p:txBody>
      </p:sp>
    </p:spTree>
    <p:extLst>
      <p:ext uri="{BB962C8B-B14F-4D97-AF65-F5344CB8AC3E}">
        <p14:creationId xmlns:p14="http://schemas.microsoft.com/office/powerpoint/2010/main" val="25621035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58</a:t>
            </a:fld>
            <a:endParaRPr lang="en-US" dirty="0"/>
          </a:p>
        </p:txBody>
      </p:sp>
    </p:spTree>
    <p:extLst>
      <p:ext uri="{BB962C8B-B14F-4D97-AF65-F5344CB8AC3E}">
        <p14:creationId xmlns:p14="http://schemas.microsoft.com/office/powerpoint/2010/main" val="29515656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59</a:t>
            </a:fld>
            <a:endParaRPr lang="en-US" dirty="0"/>
          </a:p>
        </p:txBody>
      </p:sp>
    </p:spTree>
    <p:extLst>
      <p:ext uri="{BB962C8B-B14F-4D97-AF65-F5344CB8AC3E}">
        <p14:creationId xmlns:p14="http://schemas.microsoft.com/office/powerpoint/2010/main" val="307925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6</a:t>
            </a:fld>
            <a:endParaRPr lang="en-US" dirty="0"/>
          </a:p>
        </p:txBody>
      </p:sp>
    </p:spTree>
    <p:extLst>
      <p:ext uri="{BB962C8B-B14F-4D97-AF65-F5344CB8AC3E}">
        <p14:creationId xmlns:p14="http://schemas.microsoft.com/office/powerpoint/2010/main" val="14314942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60</a:t>
            </a:fld>
            <a:endParaRPr lang="en-US" dirty="0"/>
          </a:p>
        </p:txBody>
      </p:sp>
    </p:spTree>
    <p:extLst>
      <p:ext uri="{BB962C8B-B14F-4D97-AF65-F5344CB8AC3E}">
        <p14:creationId xmlns:p14="http://schemas.microsoft.com/office/powerpoint/2010/main" val="21975921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61</a:t>
            </a:fld>
            <a:endParaRPr lang="en-US" dirty="0"/>
          </a:p>
        </p:txBody>
      </p:sp>
    </p:spTree>
    <p:extLst>
      <p:ext uri="{BB962C8B-B14F-4D97-AF65-F5344CB8AC3E}">
        <p14:creationId xmlns:p14="http://schemas.microsoft.com/office/powerpoint/2010/main" val="20599119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62</a:t>
            </a:fld>
            <a:endParaRPr lang="en-US" dirty="0"/>
          </a:p>
        </p:txBody>
      </p:sp>
    </p:spTree>
    <p:extLst>
      <p:ext uri="{BB962C8B-B14F-4D97-AF65-F5344CB8AC3E}">
        <p14:creationId xmlns:p14="http://schemas.microsoft.com/office/powerpoint/2010/main" val="38722898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63</a:t>
            </a:fld>
            <a:endParaRPr lang="en-US" dirty="0"/>
          </a:p>
        </p:txBody>
      </p:sp>
    </p:spTree>
    <p:extLst>
      <p:ext uri="{BB962C8B-B14F-4D97-AF65-F5344CB8AC3E}">
        <p14:creationId xmlns:p14="http://schemas.microsoft.com/office/powerpoint/2010/main" val="27561151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64</a:t>
            </a:fld>
            <a:endParaRPr lang="en-US" dirty="0"/>
          </a:p>
        </p:txBody>
      </p:sp>
    </p:spTree>
    <p:extLst>
      <p:ext uri="{BB962C8B-B14F-4D97-AF65-F5344CB8AC3E}">
        <p14:creationId xmlns:p14="http://schemas.microsoft.com/office/powerpoint/2010/main" val="18049868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65</a:t>
            </a:fld>
            <a:endParaRPr lang="en-US" dirty="0"/>
          </a:p>
        </p:txBody>
      </p:sp>
    </p:spTree>
    <p:extLst>
      <p:ext uri="{BB962C8B-B14F-4D97-AF65-F5344CB8AC3E}">
        <p14:creationId xmlns:p14="http://schemas.microsoft.com/office/powerpoint/2010/main" val="13505408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66</a:t>
            </a:fld>
            <a:endParaRPr lang="en-US" dirty="0"/>
          </a:p>
        </p:txBody>
      </p:sp>
    </p:spTree>
    <p:extLst>
      <p:ext uri="{BB962C8B-B14F-4D97-AF65-F5344CB8AC3E}">
        <p14:creationId xmlns:p14="http://schemas.microsoft.com/office/powerpoint/2010/main" val="31752536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67</a:t>
            </a:fld>
            <a:endParaRPr lang="en-US" dirty="0"/>
          </a:p>
        </p:txBody>
      </p:sp>
    </p:spTree>
    <p:extLst>
      <p:ext uri="{BB962C8B-B14F-4D97-AF65-F5344CB8AC3E}">
        <p14:creationId xmlns:p14="http://schemas.microsoft.com/office/powerpoint/2010/main" val="14474748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68</a:t>
            </a:fld>
            <a:endParaRPr lang="en-US" dirty="0"/>
          </a:p>
        </p:txBody>
      </p:sp>
    </p:spTree>
    <p:extLst>
      <p:ext uri="{BB962C8B-B14F-4D97-AF65-F5344CB8AC3E}">
        <p14:creationId xmlns:p14="http://schemas.microsoft.com/office/powerpoint/2010/main" val="392029872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69</a:t>
            </a:fld>
            <a:endParaRPr lang="en-US" dirty="0"/>
          </a:p>
        </p:txBody>
      </p:sp>
    </p:spTree>
    <p:extLst>
      <p:ext uri="{BB962C8B-B14F-4D97-AF65-F5344CB8AC3E}">
        <p14:creationId xmlns:p14="http://schemas.microsoft.com/office/powerpoint/2010/main" val="387404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7</a:t>
            </a:fld>
            <a:endParaRPr lang="en-US" dirty="0"/>
          </a:p>
        </p:txBody>
      </p:sp>
    </p:spTree>
    <p:extLst>
      <p:ext uri="{BB962C8B-B14F-4D97-AF65-F5344CB8AC3E}">
        <p14:creationId xmlns:p14="http://schemas.microsoft.com/office/powerpoint/2010/main" val="11279250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70</a:t>
            </a:fld>
            <a:endParaRPr lang="en-US" dirty="0"/>
          </a:p>
        </p:txBody>
      </p:sp>
    </p:spTree>
    <p:extLst>
      <p:ext uri="{BB962C8B-B14F-4D97-AF65-F5344CB8AC3E}">
        <p14:creationId xmlns:p14="http://schemas.microsoft.com/office/powerpoint/2010/main" val="24474327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71</a:t>
            </a:fld>
            <a:endParaRPr lang="en-US" dirty="0"/>
          </a:p>
        </p:txBody>
      </p:sp>
    </p:spTree>
    <p:extLst>
      <p:ext uri="{BB962C8B-B14F-4D97-AF65-F5344CB8AC3E}">
        <p14:creationId xmlns:p14="http://schemas.microsoft.com/office/powerpoint/2010/main" val="11302987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72</a:t>
            </a:fld>
            <a:endParaRPr lang="en-US" dirty="0"/>
          </a:p>
        </p:txBody>
      </p:sp>
    </p:spTree>
    <p:extLst>
      <p:ext uri="{BB962C8B-B14F-4D97-AF65-F5344CB8AC3E}">
        <p14:creationId xmlns:p14="http://schemas.microsoft.com/office/powerpoint/2010/main" val="113029877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73</a:t>
            </a:fld>
            <a:endParaRPr lang="en-US" dirty="0"/>
          </a:p>
        </p:txBody>
      </p:sp>
    </p:spTree>
    <p:extLst>
      <p:ext uri="{BB962C8B-B14F-4D97-AF65-F5344CB8AC3E}">
        <p14:creationId xmlns:p14="http://schemas.microsoft.com/office/powerpoint/2010/main" val="257123589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74</a:t>
            </a:fld>
            <a:endParaRPr lang="en-US" dirty="0"/>
          </a:p>
        </p:txBody>
      </p:sp>
    </p:spTree>
    <p:extLst>
      <p:ext uri="{BB962C8B-B14F-4D97-AF65-F5344CB8AC3E}">
        <p14:creationId xmlns:p14="http://schemas.microsoft.com/office/powerpoint/2010/main" val="9038380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75</a:t>
            </a:fld>
            <a:endParaRPr lang="en-US" dirty="0"/>
          </a:p>
        </p:txBody>
      </p:sp>
    </p:spTree>
    <p:extLst>
      <p:ext uri="{BB962C8B-B14F-4D97-AF65-F5344CB8AC3E}">
        <p14:creationId xmlns:p14="http://schemas.microsoft.com/office/powerpoint/2010/main" val="140840677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76</a:t>
            </a:fld>
            <a:endParaRPr lang="en-US" dirty="0"/>
          </a:p>
        </p:txBody>
      </p:sp>
    </p:spTree>
    <p:extLst>
      <p:ext uri="{BB962C8B-B14F-4D97-AF65-F5344CB8AC3E}">
        <p14:creationId xmlns:p14="http://schemas.microsoft.com/office/powerpoint/2010/main" val="54179085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77</a:t>
            </a:fld>
            <a:endParaRPr lang="en-US" dirty="0"/>
          </a:p>
        </p:txBody>
      </p:sp>
    </p:spTree>
    <p:extLst>
      <p:ext uri="{BB962C8B-B14F-4D97-AF65-F5344CB8AC3E}">
        <p14:creationId xmlns:p14="http://schemas.microsoft.com/office/powerpoint/2010/main" val="239974787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78</a:t>
            </a:fld>
            <a:endParaRPr lang="en-US" dirty="0"/>
          </a:p>
        </p:txBody>
      </p:sp>
    </p:spTree>
    <p:extLst>
      <p:ext uri="{BB962C8B-B14F-4D97-AF65-F5344CB8AC3E}">
        <p14:creationId xmlns:p14="http://schemas.microsoft.com/office/powerpoint/2010/main" val="256056880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79</a:t>
            </a:fld>
            <a:endParaRPr lang="en-US" dirty="0"/>
          </a:p>
        </p:txBody>
      </p:sp>
    </p:spTree>
    <p:extLst>
      <p:ext uri="{BB962C8B-B14F-4D97-AF65-F5344CB8AC3E}">
        <p14:creationId xmlns:p14="http://schemas.microsoft.com/office/powerpoint/2010/main" val="2426371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8</a:t>
            </a:fld>
            <a:endParaRPr lang="en-US" dirty="0"/>
          </a:p>
        </p:txBody>
      </p:sp>
    </p:spTree>
    <p:extLst>
      <p:ext uri="{BB962C8B-B14F-4D97-AF65-F5344CB8AC3E}">
        <p14:creationId xmlns:p14="http://schemas.microsoft.com/office/powerpoint/2010/main" val="194278890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80</a:t>
            </a:fld>
            <a:endParaRPr lang="en-US" dirty="0"/>
          </a:p>
        </p:txBody>
      </p:sp>
    </p:spTree>
    <p:extLst>
      <p:ext uri="{BB962C8B-B14F-4D97-AF65-F5344CB8AC3E}">
        <p14:creationId xmlns:p14="http://schemas.microsoft.com/office/powerpoint/2010/main" val="44227601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81</a:t>
            </a:fld>
            <a:endParaRPr lang="en-US" dirty="0"/>
          </a:p>
        </p:txBody>
      </p:sp>
    </p:spTree>
    <p:extLst>
      <p:ext uri="{BB962C8B-B14F-4D97-AF65-F5344CB8AC3E}">
        <p14:creationId xmlns:p14="http://schemas.microsoft.com/office/powerpoint/2010/main" val="344127670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82</a:t>
            </a:fld>
            <a:endParaRPr lang="en-US" dirty="0"/>
          </a:p>
        </p:txBody>
      </p:sp>
    </p:spTree>
    <p:extLst>
      <p:ext uri="{BB962C8B-B14F-4D97-AF65-F5344CB8AC3E}">
        <p14:creationId xmlns:p14="http://schemas.microsoft.com/office/powerpoint/2010/main" val="208694849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39BA0F57-AADB-3C4D-A5AA-9D07C1D3F3AC}" type="slidenum">
              <a:rPr lang="en-US" smtClean="0"/>
              <a:t>83</a:t>
            </a:fld>
            <a:endParaRPr lang="en-US" dirty="0"/>
          </a:p>
        </p:txBody>
      </p:sp>
    </p:spTree>
    <p:extLst>
      <p:ext uri="{BB962C8B-B14F-4D97-AF65-F5344CB8AC3E}">
        <p14:creationId xmlns:p14="http://schemas.microsoft.com/office/powerpoint/2010/main" val="2604985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BA0F57-AADB-3C4D-A5AA-9D07C1D3F3AC}" type="slidenum">
              <a:rPr lang="en-US" smtClean="0"/>
              <a:t>9</a:t>
            </a:fld>
            <a:endParaRPr lang="en-US" dirty="0"/>
          </a:p>
        </p:txBody>
      </p:sp>
    </p:spTree>
    <p:extLst>
      <p:ext uri="{BB962C8B-B14F-4D97-AF65-F5344CB8AC3E}">
        <p14:creationId xmlns:p14="http://schemas.microsoft.com/office/powerpoint/2010/main" val="24248910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FW PP Master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6" name="Title 1"/>
          <p:cNvSpPr>
            <a:spLocks noGrp="1"/>
          </p:cNvSpPr>
          <p:nvPr>
            <p:ph type="title" hasCustomPrompt="1"/>
          </p:nvPr>
        </p:nvSpPr>
        <p:spPr>
          <a:xfrm>
            <a:off x="1813978" y="3676637"/>
            <a:ext cx="11341628" cy="1371600"/>
          </a:xfrm>
          <a:prstGeom prst="rect">
            <a:avLst/>
          </a:prstGeom>
        </p:spPr>
        <p:txBody>
          <a:bodyPr vert="horz"/>
          <a:lstStyle>
            <a:lvl1pPr marL="0" marR="0" indent="0" algn="l" defTabSz="653110" rtl="0" eaLnBrk="1" fontAlgn="auto" latinLnBrk="0" hangingPunct="1">
              <a:lnSpc>
                <a:spcPct val="100000"/>
              </a:lnSpc>
              <a:spcBef>
                <a:spcPct val="0"/>
              </a:spcBef>
              <a:spcAft>
                <a:spcPts val="0"/>
              </a:spcAft>
              <a:buClrTx/>
              <a:buSzTx/>
              <a:buFontTx/>
              <a:buNone/>
              <a:tabLst/>
              <a:defRPr sz="5200" cap="all">
                <a:solidFill>
                  <a:schemeClr val="bg1"/>
                </a:solidFill>
              </a:defRPr>
            </a:lvl1pPr>
          </a:lstStyle>
          <a:p>
            <a:pPr>
              <a:lnSpc>
                <a:spcPct val="80000"/>
              </a:lnSpc>
            </a:pPr>
            <a:r>
              <a:rPr lang="en-US" dirty="0"/>
              <a:t>Click to edit title</a:t>
            </a:r>
          </a:p>
        </p:txBody>
      </p:sp>
      <p:sp>
        <p:nvSpPr>
          <p:cNvPr id="17" name="Text Placeholder 3"/>
          <p:cNvSpPr>
            <a:spLocks noGrp="1"/>
          </p:cNvSpPr>
          <p:nvPr>
            <p:ph type="body" sz="quarter" idx="10"/>
          </p:nvPr>
        </p:nvSpPr>
        <p:spPr>
          <a:xfrm>
            <a:off x="1813977" y="5081164"/>
            <a:ext cx="8918785" cy="638728"/>
          </a:xfrm>
          <a:prstGeom prst="rect">
            <a:avLst/>
          </a:prstGeom>
        </p:spPr>
        <p:txBody>
          <a:bodyPr vert="horz"/>
          <a:lstStyle>
            <a:lvl1pPr marL="0" indent="0">
              <a:buNone/>
              <a:defRPr sz="3000" cap="all">
                <a:solidFill>
                  <a:srgbClr val="FFFFFF"/>
                </a:solidFill>
              </a:defRPr>
            </a:lvl1pPr>
          </a:lstStyle>
          <a:p>
            <a:pPr lvl="0"/>
            <a:r>
              <a:rPr lang="en-US" dirty="0"/>
              <a:t>Click to edit</a:t>
            </a:r>
          </a:p>
        </p:txBody>
      </p:sp>
      <p:sp>
        <p:nvSpPr>
          <p:cNvPr id="19" name="Text Placeholder 18"/>
          <p:cNvSpPr>
            <a:spLocks noGrp="1"/>
          </p:cNvSpPr>
          <p:nvPr>
            <p:ph type="body" sz="quarter" idx="11"/>
          </p:nvPr>
        </p:nvSpPr>
        <p:spPr>
          <a:xfrm>
            <a:off x="1813978" y="5582613"/>
            <a:ext cx="8707112" cy="563842"/>
          </a:xfrm>
          <a:prstGeom prst="rect">
            <a:avLst/>
          </a:prstGeom>
        </p:spPr>
        <p:txBody>
          <a:bodyPr vert="horz"/>
          <a:lstStyle>
            <a:lvl1pPr marL="0" indent="0">
              <a:buNone/>
              <a:defRPr sz="3000" cap="all">
                <a:solidFill>
                  <a:srgbClr val="BFBFBF"/>
                </a:solidFill>
              </a:defRPr>
            </a:lvl1pPr>
          </a:lstStyle>
          <a:p>
            <a:pPr lvl="0"/>
            <a:r>
              <a:rPr lang="en-US" dirty="0"/>
              <a:t>Click to edit</a:t>
            </a:r>
          </a:p>
        </p:txBody>
      </p:sp>
      <p:pic>
        <p:nvPicPr>
          <p:cNvPr id="7" name="Picture 6" descr="FW PP Master1.jpg">
            <a:extLst>
              <a:ext uri="{FF2B5EF4-FFF2-40B4-BE49-F238E27FC236}">
                <a16:creationId xmlns:a16="http://schemas.microsoft.com/office/drawing/2014/main" id="{80D154A2-8358-46D9-B107-63B5E3C8793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6401" t="85119" r="32917" b="4579"/>
          <a:stretch/>
        </p:blipFill>
        <p:spPr>
          <a:xfrm>
            <a:off x="10912288" y="7295324"/>
            <a:ext cx="3662346" cy="691776"/>
          </a:xfrm>
          <a:prstGeom prst="rect">
            <a:avLst/>
          </a:prstGeom>
        </p:spPr>
      </p:pic>
      <p:pic>
        <p:nvPicPr>
          <p:cNvPr id="9" name="Picture 8">
            <a:extLst>
              <a:ext uri="{FF2B5EF4-FFF2-40B4-BE49-F238E27FC236}">
                <a16:creationId xmlns:a16="http://schemas.microsoft.com/office/drawing/2014/main" id="{5CFBBB00-E748-48D1-B267-CFA3E7354D1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51042" y="7333084"/>
            <a:ext cx="3287891" cy="563842"/>
          </a:xfrm>
          <a:prstGeom prst="rect">
            <a:avLst/>
          </a:prstGeom>
        </p:spPr>
      </p:pic>
    </p:spTree>
    <p:extLst>
      <p:ext uri="{BB962C8B-B14F-4D97-AF65-F5344CB8AC3E}">
        <p14:creationId xmlns:p14="http://schemas.microsoft.com/office/powerpoint/2010/main" val="2193854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Text Placeholder 3"/>
          <p:cNvSpPr>
            <a:spLocks noGrp="1"/>
          </p:cNvSpPr>
          <p:nvPr>
            <p:ph type="body" sz="quarter" idx="10" hasCustomPrompt="1"/>
          </p:nvPr>
        </p:nvSpPr>
        <p:spPr>
          <a:xfrm>
            <a:off x="1100249" y="621013"/>
            <a:ext cx="12268638" cy="532650"/>
          </a:xfrm>
          <a:prstGeom prst="rect">
            <a:avLst/>
          </a:prstGeom>
        </p:spPr>
        <p:txBody>
          <a:bodyPr vert="horz"/>
          <a:lstStyle>
            <a:lvl1pPr marL="0" indent="0">
              <a:buNone/>
              <a:defRPr sz="2800" cap="all">
                <a:solidFill>
                  <a:srgbClr val="10AFA6"/>
                </a:solidFill>
              </a:defRPr>
            </a:lvl1pPr>
          </a:lstStyle>
          <a:p>
            <a:pPr lvl="0"/>
            <a:r>
              <a:rPr lang="en-US" dirty="0"/>
              <a:t>Click to edit Title</a:t>
            </a:r>
          </a:p>
        </p:txBody>
      </p:sp>
      <p:sp>
        <p:nvSpPr>
          <p:cNvPr id="4" name="Text Placeholder 3"/>
          <p:cNvSpPr>
            <a:spLocks noGrp="1"/>
          </p:cNvSpPr>
          <p:nvPr>
            <p:ph type="body" sz="quarter" idx="11" hasCustomPrompt="1"/>
          </p:nvPr>
        </p:nvSpPr>
        <p:spPr>
          <a:xfrm>
            <a:off x="1100249" y="1704105"/>
            <a:ext cx="12268638" cy="532650"/>
          </a:xfrm>
          <a:prstGeom prst="rect">
            <a:avLst/>
          </a:prstGeom>
        </p:spPr>
        <p:txBody>
          <a:bodyPr vert="horz"/>
          <a:lstStyle>
            <a:lvl1pPr marL="0" indent="0">
              <a:buNone/>
              <a:defRPr sz="3200" cap="all">
                <a:solidFill>
                  <a:srgbClr val="3C3C3D"/>
                </a:solidFill>
              </a:defRPr>
            </a:lvl1pPr>
          </a:lstStyle>
          <a:p>
            <a:pPr lvl="0"/>
            <a:r>
              <a:rPr lang="en-US" dirty="0"/>
              <a:t>Click to edit Sub Title</a:t>
            </a:r>
          </a:p>
        </p:txBody>
      </p:sp>
      <p:sp>
        <p:nvSpPr>
          <p:cNvPr id="5" name="Text Placeholder 6"/>
          <p:cNvSpPr>
            <a:spLocks noGrp="1"/>
          </p:cNvSpPr>
          <p:nvPr>
            <p:ph type="body" sz="quarter" idx="13"/>
          </p:nvPr>
        </p:nvSpPr>
        <p:spPr>
          <a:xfrm>
            <a:off x="1100249" y="2253980"/>
            <a:ext cx="12268638" cy="3470171"/>
          </a:xfrm>
          <a:prstGeom prst="rect">
            <a:avLst/>
          </a:prstGeom>
        </p:spPr>
        <p:txBody>
          <a:bodyPr vert="horz"/>
          <a:lstStyle>
            <a:lvl1pPr>
              <a:defRPr sz="3000">
                <a:solidFill>
                  <a:srgbClr val="3C3C3D"/>
                </a:solidFill>
              </a:defRPr>
            </a:lvl1pPr>
            <a:lvl2pPr>
              <a:defRPr sz="2800">
                <a:solidFill>
                  <a:srgbClr val="3C3C3D"/>
                </a:solidFill>
              </a:defRPr>
            </a:lvl2pPr>
            <a:lvl3pPr>
              <a:defRPr sz="2800">
                <a:solidFill>
                  <a:srgbClr val="3C3C3D"/>
                </a:solidFill>
              </a:defRPr>
            </a:lvl3pPr>
            <a:lvl4pPr>
              <a:defRPr sz="2800">
                <a:solidFill>
                  <a:srgbClr val="3C3C3D"/>
                </a:solidFill>
              </a:defRPr>
            </a:lvl4pPr>
            <a:lvl5pPr>
              <a:defRPr sz="2800">
                <a:solidFill>
                  <a:srgbClr val="3C3C3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55A15D9D-0740-CD49-87F8-E6F7067163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8" name="Text Placeholder 3">
            <a:extLst>
              <a:ext uri="{FF2B5EF4-FFF2-40B4-BE49-F238E27FC236}">
                <a16:creationId xmlns:a16="http://schemas.microsoft.com/office/drawing/2014/main" id="{B1A56624-FB28-9848-A39E-03AFD250994A}"/>
              </a:ext>
            </a:extLst>
          </p:cNvPr>
          <p:cNvSpPr>
            <a:spLocks noGrp="1"/>
          </p:cNvSpPr>
          <p:nvPr>
            <p:ph type="body" sz="quarter" idx="14" hasCustomPrompt="1"/>
          </p:nvPr>
        </p:nvSpPr>
        <p:spPr>
          <a:xfrm>
            <a:off x="1100249" y="621013"/>
            <a:ext cx="12268638" cy="532650"/>
          </a:xfrm>
          <a:prstGeom prst="rect">
            <a:avLst/>
          </a:prstGeom>
        </p:spPr>
        <p:txBody>
          <a:bodyPr vert="horz"/>
          <a:lstStyle>
            <a:lvl1pPr marL="0" indent="0">
              <a:buNone/>
              <a:defRPr sz="4400" cap="all">
                <a:solidFill>
                  <a:srgbClr val="1B3668"/>
                </a:solidFill>
              </a:defRPr>
            </a:lvl1pPr>
          </a:lstStyle>
          <a:p>
            <a:pPr lvl="0"/>
            <a:r>
              <a:rPr lang="en-US" dirty="0"/>
              <a:t>Click to edit Title</a:t>
            </a:r>
          </a:p>
        </p:txBody>
      </p:sp>
      <p:sp>
        <p:nvSpPr>
          <p:cNvPr id="9" name="Text Placeholder 8"/>
          <p:cNvSpPr>
            <a:spLocks noGrp="1"/>
          </p:cNvSpPr>
          <p:nvPr>
            <p:ph type="body" sz="quarter" idx="15"/>
          </p:nvPr>
        </p:nvSpPr>
        <p:spPr>
          <a:xfrm>
            <a:off x="1100138" y="1543050"/>
            <a:ext cx="12268200" cy="5075238"/>
          </a:xfrm>
          <a:prstGeom prst="rect">
            <a:avLst/>
          </a:prstGeom>
        </p:spPr>
        <p:txBody>
          <a:bodyPr/>
          <a:lstStyle>
            <a:lvl1pPr>
              <a:buClr>
                <a:srgbClr val="1B3668"/>
              </a:buClr>
              <a:defRPr sz="3200"/>
            </a:lvl1pPr>
            <a:lvl2pPr>
              <a:buClr>
                <a:srgbClr val="1B3668"/>
              </a:buClr>
              <a:defRPr sz="3200"/>
            </a:lvl2pPr>
            <a:lvl3pPr>
              <a:buClr>
                <a:srgbClr val="1B3668"/>
              </a:buClr>
              <a:defRPr sz="3200"/>
            </a:lvl3pPr>
            <a:lvl4pPr>
              <a:buClr>
                <a:srgbClr val="1B3668"/>
              </a:buClr>
              <a:defRPr sz="3200"/>
            </a:lvl4pPr>
            <a:lvl5pPr>
              <a:buClr>
                <a:srgbClr val="1B3668"/>
              </a:buClr>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5997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6" name="Title 1"/>
          <p:cNvSpPr>
            <a:spLocks noGrp="1"/>
          </p:cNvSpPr>
          <p:nvPr>
            <p:ph type="title" hasCustomPrompt="1"/>
          </p:nvPr>
        </p:nvSpPr>
        <p:spPr>
          <a:xfrm>
            <a:off x="1813978" y="3676637"/>
            <a:ext cx="11341628" cy="1371600"/>
          </a:xfrm>
          <a:prstGeom prst="rect">
            <a:avLst/>
          </a:prstGeom>
        </p:spPr>
        <p:txBody>
          <a:bodyPr vert="horz"/>
          <a:lstStyle>
            <a:lvl1pPr marL="0" marR="0" indent="0" algn="l" defTabSz="653110" rtl="0" eaLnBrk="1" fontAlgn="auto" latinLnBrk="0" hangingPunct="1">
              <a:lnSpc>
                <a:spcPct val="100000"/>
              </a:lnSpc>
              <a:spcBef>
                <a:spcPct val="0"/>
              </a:spcBef>
              <a:spcAft>
                <a:spcPts val="0"/>
              </a:spcAft>
              <a:buClrTx/>
              <a:buSzTx/>
              <a:buFontTx/>
              <a:buNone/>
              <a:tabLst/>
              <a:defRPr sz="5200" cap="all">
                <a:solidFill>
                  <a:srgbClr val="3C3C3D"/>
                </a:solidFill>
              </a:defRPr>
            </a:lvl1pPr>
          </a:lstStyle>
          <a:p>
            <a:pPr>
              <a:lnSpc>
                <a:spcPct val="80000"/>
              </a:lnSpc>
            </a:pPr>
            <a:r>
              <a:rPr lang="en-US" dirty="0"/>
              <a:t>Click to edit title</a:t>
            </a:r>
          </a:p>
        </p:txBody>
      </p:sp>
      <p:sp>
        <p:nvSpPr>
          <p:cNvPr id="7" name="Text Placeholder 3"/>
          <p:cNvSpPr>
            <a:spLocks noGrp="1"/>
          </p:cNvSpPr>
          <p:nvPr>
            <p:ph type="body" sz="quarter" idx="10"/>
          </p:nvPr>
        </p:nvSpPr>
        <p:spPr>
          <a:xfrm>
            <a:off x="1813977" y="5081164"/>
            <a:ext cx="8918785" cy="638728"/>
          </a:xfrm>
          <a:prstGeom prst="rect">
            <a:avLst/>
          </a:prstGeom>
        </p:spPr>
        <p:txBody>
          <a:bodyPr vert="horz"/>
          <a:lstStyle>
            <a:lvl1pPr marL="0" indent="0">
              <a:buNone/>
              <a:defRPr sz="3000" cap="all">
                <a:solidFill>
                  <a:srgbClr val="10AFA6"/>
                </a:solidFill>
              </a:defRPr>
            </a:lvl1pPr>
          </a:lstStyle>
          <a:p>
            <a:pPr lvl="0"/>
            <a:r>
              <a:rPr lang="en-US" dirty="0"/>
              <a:t>Click to edit</a:t>
            </a:r>
          </a:p>
        </p:txBody>
      </p:sp>
      <p:sp>
        <p:nvSpPr>
          <p:cNvPr id="8" name="Title 1"/>
          <p:cNvSpPr txBox="1">
            <a:spLocks/>
          </p:cNvSpPr>
          <p:nvPr userDrawn="1"/>
        </p:nvSpPr>
        <p:spPr>
          <a:xfrm>
            <a:off x="1813978" y="3278768"/>
            <a:ext cx="11341628" cy="572379"/>
          </a:xfrm>
          <a:prstGeom prst="rect">
            <a:avLst/>
          </a:prstGeom>
        </p:spPr>
        <p:txBody>
          <a:bodyPr vert="horz"/>
          <a:lstStyle>
            <a:lvl1pPr marL="0" marR="0" indent="0" algn="l" defTabSz="653110" rtl="0" eaLnBrk="1" fontAlgn="auto" latinLnBrk="0" hangingPunct="1">
              <a:lnSpc>
                <a:spcPct val="100000"/>
              </a:lnSpc>
              <a:spcBef>
                <a:spcPct val="0"/>
              </a:spcBef>
              <a:spcAft>
                <a:spcPts val="0"/>
              </a:spcAft>
              <a:buClrTx/>
              <a:buSzTx/>
              <a:buFontTx/>
              <a:buNone/>
              <a:tabLst/>
              <a:defRPr sz="6000" kern="1200" cap="all">
                <a:solidFill>
                  <a:schemeClr val="bg1"/>
                </a:solidFill>
                <a:latin typeface="+mj-lt"/>
                <a:ea typeface="+mj-ea"/>
                <a:cs typeface="+mj-cs"/>
              </a:defRPr>
            </a:lvl1pPr>
          </a:lstStyle>
          <a:p>
            <a:pPr>
              <a:lnSpc>
                <a:spcPct val="80000"/>
              </a:lnSpc>
            </a:pPr>
            <a:r>
              <a:rPr lang="en-US" sz="4000" dirty="0">
                <a:solidFill>
                  <a:srgbClr val="10AFA6"/>
                </a:solidFill>
              </a:rPr>
              <a:t>FRANTZ WARD</a:t>
            </a:r>
            <a:endParaRPr lang="en-US" dirty="0">
              <a:solidFill>
                <a:srgbClr val="10AFA6"/>
              </a:solidFill>
            </a:endParaRPr>
          </a:p>
        </p:txBody>
      </p:sp>
      <p:sp>
        <p:nvSpPr>
          <p:cNvPr id="9" name="Text Placeholder 18"/>
          <p:cNvSpPr>
            <a:spLocks noGrp="1"/>
          </p:cNvSpPr>
          <p:nvPr>
            <p:ph type="body" sz="quarter" idx="11"/>
          </p:nvPr>
        </p:nvSpPr>
        <p:spPr>
          <a:xfrm>
            <a:off x="1813978" y="5582613"/>
            <a:ext cx="8707112" cy="563842"/>
          </a:xfrm>
          <a:prstGeom prst="rect">
            <a:avLst/>
          </a:prstGeom>
        </p:spPr>
        <p:txBody>
          <a:bodyPr vert="horz"/>
          <a:lstStyle>
            <a:lvl1pPr marL="0" indent="0">
              <a:buNone/>
              <a:defRPr sz="3000" cap="all">
                <a:solidFill>
                  <a:srgbClr val="3C3C3D"/>
                </a:solidFill>
              </a:defRPr>
            </a:lvl1pPr>
          </a:lstStyle>
          <a:p>
            <a:pPr lvl="0"/>
            <a:r>
              <a:rPr lang="en-US" dirty="0"/>
              <a:t>Click to edit</a:t>
            </a:r>
          </a:p>
        </p:txBody>
      </p:sp>
    </p:spTree>
    <p:extLst>
      <p:ext uri="{BB962C8B-B14F-4D97-AF65-F5344CB8AC3E}">
        <p14:creationId xmlns:p14="http://schemas.microsoft.com/office/powerpoint/2010/main" val="3956796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48E773-FB04-5541-86D8-086740D3455F}"/>
              </a:ext>
            </a:extLst>
          </p:cNvPr>
          <p:cNvPicPr>
            <a:picLocks noChangeAspect="1"/>
          </p:cNvPicPr>
          <p:nvPr userDrawn="1"/>
        </p:nvPicPr>
        <p:blipFill>
          <a:blip r:embed="rId2"/>
          <a:stretch>
            <a:fillRect/>
          </a:stretch>
        </p:blipFill>
        <p:spPr>
          <a:xfrm>
            <a:off x="0" y="0"/>
            <a:ext cx="14630400" cy="8229600"/>
          </a:xfrm>
          <a:prstGeom prst="rect">
            <a:avLst/>
          </a:prstGeom>
        </p:spPr>
      </p:pic>
      <p:sp>
        <p:nvSpPr>
          <p:cNvPr id="4" name="Text Placeholder 3">
            <a:extLst>
              <a:ext uri="{FF2B5EF4-FFF2-40B4-BE49-F238E27FC236}">
                <a16:creationId xmlns:a16="http://schemas.microsoft.com/office/drawing/2014/main" id="{B1A56624-FB28-9848-A39E-03AFD250994A}"/>
              </a:ext>
            </a:extLst>
          </p:cNvPr>
          <p:cNvSpPr>
            <a:spLocks noGrp="1"/>
          </p:cNvSpPr>
          <p:nvPr>
            <p:ph type="body" sz="quarter" idx="10" hasCustomPrompt="1"/>
          </p:nvPr>
        </p:nvSpPr>
        <p:spPr>
          <a:xfrm>
            <a:off x="1100249" y="621013"/>
            <a:ext cx="12268638" cy="532650"/>
          </a:xfrm>
          <a:prstGeom prst="rect">
            <a:avLst/>
          </a:prstGeom>
        </p:spPr>
        <p:txBody>
          <a:bodyPr vert="horz"/>
          <a:lstStyle>
            <a:lvl1pPr marL="0" indent="0">
              <a:buNone/>
              <a:defRPr sz="4400" cap="all">
                <a:solidFill>
                  <a:srgbClr val="10AFA6"/>
                </a:solidFill>
              </a:defRPr>
            </a:lvl1pPr>
          </a:lstStyle>
          <a:p>
            <a:pPr lvl="0"/>
            <a:r>
              <a:rPr lang="en-US" dirty="0"/>
              <a:t>Click to edit Title</a:t>
            </a:r>
          </a:p>
        </p:txBody>
      </p:sp>
      <p:sp>
        <p:nvSpPr>
          <p:cNvPr id="9" name="Text Placeholder 8"/>
          <p:cNvSpPr>
            <a:spLocks noGrp="1"/>
          </p:cNvSpPr>
          <p:nvPr>
            <p:ph type="body" sz="quarter" idx="11"/>
          </p:nvPr>
        </p:nvSpPr>
        <p:spPr>
          <a:xfrm>
            <a:off x="1100138" y="1543050"/>
            <a:ext cx="12268200" cy="5075238"/>
          </a:xfrm>
          <a:prstGeom prst="rect">
            <a:avLst/>
          </a:prstGeom>
        </p:spPr>
        <p:txBody>
          <a:bodyPr/>
          <a:lstStyle>
            <a:lvl1pPr>
              <a:buClr>
                <a:srgbClr val="10AFA6"/>
              </a:buClr>
              <a:defRPr sz="3200"/>
            </a:lvl1pPr>
            <a:lvl2pPr>
              <a:buClr>
                <a:srgbClr val="10AFA6"/>
              </a:buClr>
              <a:defRPr sz="3200"/>
            </a:lvl2pPr>
            <a:lvl3pPr>
              <a:buClr>
                <a:srgbClr val="10AFA6"/>
              </a:buClr>
              <a:defRPr sz="3200"/>
            </a:lvl3pPr>
            <a:lvl4pPr>
              <a:buClr>
                <a:srgbClr val="10AFA6"/>
              </a:buClr>
              <a:defRPr sz="3200"/>
            </a:lvl4pPr>
            <a:lvl5pPr>
              <a:buClr>
                <a:srgbClr val="10AFA6"/>
              </a:buClr>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3327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B1A56624-FB28-9848-A39E-03AFD250994A}"/>
              </a:ext>
            </a:extLst>
          </p:cNvPr>
          <p:cNvSpPr>
            <a:spLocks noGrp="1"/>
          </p:cNvSpPr>
          <p:nvPr>
            <p:ph type="body" sz="quarter" idx="10" hasCustomPrompt="1"/>
          </p:nvPr>
        </p:nvSpPr>
        <p:spPr>
          <a:xfrm>
            <a:off x="1100249" y="621013"/>
            <a:ext cx="12268638" cy="532650"/>
          </a:xfrm>
          <a:prstGeom prst="rect">
            <a:avLst/>
          </a:prstGeom>
        </p:spPr>
        <p:txBody>
          <a:bodyPr vert="horz"/>
          <a:lstStyle>
            <a:lvl1pPr marL="0" indent="0">
              <a:buNone/>
              <a:defRPr sz="4400" cap="all">
                <a:solidFill>
                  <a:srgbClr val="1B3668"/>
                </a:solidFill>
              </a:defRPr>
            </a:lvl1pPr>
          </a:lstStyle>
          <a:p>
            <a:pPr lvl="0"/>
            <a:r>
              <a:rPr lang="en-US" dirty="0"/>
              <a:t>Click to edit Title</a:t>
            </a:r>
          </a:p>
        </p:txBody>
      </p:sp>
      <p:sp>
        <p:nvSpPr>
          <p:cNvPr id="9" name="Text Placeholder 8"/>
          <p:cNvSpPr>
            <a:spLocks noGrp="1"/>
          </p:cNvSpPr>
          <p:nvPr>
            <p:ph type="body" sz="quarter" idx="11"/>
          </p:nvPr>
        </p:nvSpPr>
        <p:spPr>
          <a:xfrm>
            <a:off x="1100138" y="1543050"/>
            <a:ext cx="12268200" cy="5075238"/>
          </a:xfrm>
          <a:prstGeom prst="rect">
            <a:avLst/>
          </a:prstGeom>
        </p:spPr>
        <p:txBody>
          <a:bodyPr/>
          <a:lstStyle>
            <a:lvl1pPr>
              <a:buClr>
                <a:srgbClr val="1B3668"/>
              </a:buClr>
              <a:defRPr sz="3200"/>
            </a:lvl1pPr>
            <a:lvl2pPr>
              <a:buClr>
                <a:srgbClr val="1B3668"/>
              </a:buClr>
              <a:defRPr sz="3200"/>
            </a:lvl2pPr>
            <a:lvl3pPr>
              <a:buClr>
                <a:srgbClr val="1B3668"/>
              </a:buClr>
              <a:defRPr sz="3200"/>
            </a:lvl3pPr>
            <a:lvl4pPr>
              <a:buClr>
                <a:srgbClr val="1B3668"/>
              </a:buClr>
              <a:defRPr sz="3200"/>
            </a:lvl4pPr>
            <a:lvl5pPr>
              <a:buClr>
                <a:srgbClr val="1B3668"/>
              </a:buClr>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57495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A15D9D-0740-CD49-87F8-E6F706716307}"/>
              </a:ext>
            </a:extLst>
          </p:cNvPr>
          <p:cNvPicPr>
            <a:picLocks noChangeAspect="1"/>
          </p:cNvPicPr>
          <p:nvPr userDrawn="1"/>
        </p:nvPicPr>
        <p:blipFill>
          <a:blip r:embed="rId2"/>
          <a:stretch>
            <a:fillRect/>
          </a:stretch>
        </p:blipFill>
        <p:spPr>
          <a:xfrm>
            <a:off x="0" y="0"/>
            <a:ext cx="14630400" cy="8229600"/>
          </a:xfrm>
          <a:prstGeom prst="rect">
            <a:avLst/>
          </a:prstGeom>
        </p:spPr>
      </p:pic>
      <p:sp>
        <p:nvSpPr>
          <p:cNvPr id="8" name="Text Placeholder 3">
            <a:extLst>
              <a:ext uri="{FF2B5EF4-FFF2-40B4-BE49-F238E27FC236}">
                <a16:creationId xmlns:a16="http://schemas.microsoft.com/office/drawing/2014/main" id="{B1A56624-FB28-9848-A39E-03AFD250994A}"/>
              </a:ext>
            </a:extLst>
          </p:cNvPr>
          <p:cNvSpPr>
            <a:spLocks noGrp="1"/>
          </p:cNvSpPr>
          <p:nvPr>
            <p:ph type="body" sz="quarter" idx="10" hasCustomPrompt="1"/>
          </p:nvPr>
        </p:nvSpPr>
        <p:spPr>
          <a:xfrm>
            <a:off x="1100249" y="621013"/>
            <a:ext cx="12268638" cy="532650"/>
          </a:xfrm>
          <a:prstGeom prst="rect">
            <a:avLst/>
          </a:prstGeom>
        </p:spPr>
        <p:txBody>
          <a:bodyPr vert="horz"/>
          <a:lstStyle>
            <a:lvl1pPr marL="0" indent="0">
              <a:buNone/>
              <a:defRPr sz="4400" cap="all">
                <a:solidFill>
                  <a:srgbClr val="1B3668"/>
                </a:solidFill>
              </a:defRPr>
            </a:lvl1pPr>
          </a:lstStyle>
          <a:p>
            <a:pPr lvl="0"/>
            <a:r>
              <a:rPr lang="en-US" dirty="0"/>
              <a:t>Click to edit Title</a:t>
            </a:r>
          </a:p>
        </p:txBody>
      </p:sp>
      <p:sp>
        <p:nvSpPr>
          <p:cNvPr id="9" name="Text Placeholder 8"/>
          <p:cNvSpPr>
            <a:spLocks noGrp="1"/>
          </p:cNvSpPr>
          <p:nvPr>
            <p:ph type="body" sz="quarter" idx="11"/>
          </p:nvPr>
        </p:nvSpPr>
        <p:spPr>
          <a:xfrm>
            <a:off x="1100138" y="1543050"/>
            <a:ext cx="12268200" cy="5075238"/>
          </a:xfrm>
          <a:prstGeom prst="rect">
            <a:avLst/>
          </a:prstGeom>
        </p:spPr>
        <p:txBody>
          <a:bodyPr/>
          <a:lstStyle>
            <a:lvl1pPr>
              <a:buClr>
                <a:srgbClr val="1B3668"/>
              </a:buClr>
              <a:defRPr sz="3200"/>
            </a:lvl1pPr>
            <a:lvl2pPr>
              <a:buClr>
                <a:srgbClr val="1B3668"/>
              </a:buClr>
              <a:defRPr sz="3200"/>
            </a:lvl2pPr>
            <a:lvl3pPr>
              <a:buClr>
                <a:srgbClr val="1B3668"/>
              </a:buClr>
              <a:defRPr sz="3200"/>
            </a:lvl3pPr>
            <a:lvl4pPr>
              <a:buClr>
                <a:srgbClr val="1B3668"/>
              </a:buClr>
              <a:defRPr sz="3200"/>
            </a:lvl4pPr>
            <a:lvl5pPr>
              <a:buClr>
                <a:srgbClr val="1B3668"/>
              </a:buClr>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7447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B1A56624-FB28-9848-A39E-03AFD250994A}"/>
              </a:ext>
            </a:extLst>
          </p:cNvPr>
          <p:cNvSpPr>
            <a:spLocks noGrp="1"/>
          </p:cNvSpPr>
          <p:nvPr>
            <p:ph type="body" sz="quarter" idx="10" hasCustomPrompt="1"/>
          </p:nvPr>
        </p:nvSpPr>
        <p:spPr>
          <a:xfrm>
            <a:off x="1100249" y="621013"/>
            <a:ext cx="12268638" cy="532650"/>
          </a:xfrm>
          <a:prstGeom prst="rect">
            <a:avLst/>
          </a:prstGeom>
        </p:spPr>
        <p:txBody>
          <a:bodyPr vert="horz"/>
          <a:lstStyle>
            <a:lvl1pPr marL="0" indent="0">
              <a:buNone/>
              <a:defRPr sz="4400" cap="all">
                <a:solidFill>
                  <a:srgbClr val="1B3668"/>
                </a:solidFill>
              </a:defRPr>
            </a:lvl1pPr>
          </a:lstStyle>
          <a:p>
            <a:pPr lvl="0"/>
            <a:r>
              <a:rPr lang="en-US" dirty="0"/>
              <a:t>Click to edit Title</a:t>
            </a:r>
          </a:p>
        </p:txBody>
      </p:sp>
      <p:sp>
        <p:nvSpPr>
          <p:cNvPr id="6" name="Text Placeholder 8"/>
          <p:cNvSpPr>
            <a:spLocks noGrp="1"/>
          </p:cNvSpPr>
          <p:nvPr>
            <p:ph type="body" sz="quarter" idx="11"/>
          </p:nvPr>
        </p:nvSpPr>
        <p:spPr>
          <a:xfrm>
            <a:off x="1100138" y="1543050"/>
            <a:ext cx="12268200" cy="5075238"/>
          </a:xfrm>
          <a:prstGeom prst="rect">
            <a:avLst/>
          </a:prstGeom>
        </p:spPr>
        <p:txBody>
          <a:bodyPr/>
          <a:lstStyle>
            <a:lvl1pPr>
              <a:buClr>
                <a:srgbClr val="1B3668"/>
              </a:buClr>
              <a:defRPr sz="3200"/>
            </a:lvl1pPr>
            <a:lvl2pPr>
              <a:buClr>
                <a:srgbClr val="1B3668"/>
              </a:buClr>
              <a:defRPr sz="3200"/>
            </a:lvl2pPr>
            <a:lvl3pPr>
              <a:buClr>
                <a:srgbClr val="1B3668"/>
              </a:buClr>
              <a:defRPr sz="3200"/>
            </a:lvl3pPr>
            <a:lvl4pPr>
              <a:buClr>
                <a:srgbClr val="1B3668"/>
              </a:buClr>
              <a:defRPr sz="3200"/>
            </a:lvl4pPr>
            <a:lvl5pPr>
              <a:buClr>
                <a:srgbClr val="1B3668"/>
              </a:buClr>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2978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10023475" y="1703387"/>
            <a:ext cx="3345412" cy="4020763"/>
          </a:xfrm>
          <a:prstGeom prst="rect">
            <a:avLst/>
          </a:prstGeom>
        </p:spPr>
        <p:txBody>
          <a:bodyPr vert="horz"/>
          <a:lstStyle>
            <a:lvl1pPr marL="0" indent="0">
              <a:buNone/>
              <a:defRPr/>
            </a:lvl1pPr>
          </a:lstStyle>
          <a:p>
            <a:endParaRPr lang="en-US" dirty="0"/>
          </a:p>
        </p:txBody>
      </p:sp>
      <p:sp>
        <p:nvSpPr>
          <p:cNvPr id="6" name="Text Placeholder 3">
            <a:extLst>
              <a:ext uri="{FF2B5EF4-FFF2-40B4-BE49-F238E27FC236}">
                <a16:creationId xmlns:a16="http://schemas.microsoft.com/office/drawing/2014/main" id="{B1A56624-FB28-9848-A39E-03AFD250994A}"/>
              </a:ext>
            </a:extLst>
          </p:cNvPr>
          <p:cNvSpPr>
            <a:spLocks noGrp="1"/>
          </p:cNvSpPr>
          <p:nvPr>
            <p:ph type="body" sz="quarter" idx="10" hasCustomPrompt="1"/>
          </p:nvPr>
        </p:nvSpPr>
        <p:spPr>
          <a:xfrm>
            <a:off x="1100249" y="621013"/>
            <a:ext cx="12268638" cy="532650"/>
          </a:xfrm>
          <a:prstGeom prst="rect">
            <a:avLst/>
          </a:prstGeom>
        </p:spPr>
        <p:txBody>
          <a:bodyPr vert="horz"/>
          <a:lstStyle>
            <a:lvl1pPr marL="0" indent="0">
              <a:buNone/>
              <a:defRPr sz="4400" cap="all">
                <a:solidFill>
                  <a:srgbClr val="1B3668"/>
                </a:solidFill>
              </a:defRPr>
            </a:lvl1pPr>
          </a:lstStyle>
          <a:p>
            <a:pPr lvl="0"/>
            <a:r>
              <a:rPr lang="en-US" dirty="0"/>
              <a:t>Click to edit Title</a:t>
            </a:r>
          </a:p>
        </p:txBody>
      </p:sp>
      <p:sp>
        <p:nvSpPr>
          <p:cNvPr id="8" name="Text Placeholder 8"/>
          <p:cNvSpPr>
            <a:spLocks noGrp="1"/>
          </p:cNvSpPr>
          <p:nvPr>
            <p:ph type="body" sz="quarter" idx="11"/>
          </p:nvPr>
        </p:nvSpPr>
        <p:spPr>
          <a:xfrm>
            <a:off x="1100138" y="1543050"/>
            <a:ext cx="8485511" cy="5075238"/>
          </a:xfrm>
          <a:prstGeom prst="rect">
            <a:avLst/>
          </a:prstGeom>
        </p:spPr>
        <p:txBody>
          <a:bodyPr/>
          <a:lstStyle>
            <a:lvl1pPr>
              <a:buClr>
                <a:srgbClr val="1B3668"/>
              </a:buClr>
              <a:defRPr sz="3200"/>
            </a:lvl1pPr>
            <a:lvl2pPr>
              <a:buClr>
                <a:srgbClr val="1B3668"/>
              </a:buClr>
              <a:defRPr sz="3200"/>
            </a:lvl2pPr>
            <a:lvl3pPr>
              <a:buClr>
                <a:srgbClr val="1B3668"/>
              </a:buClr>
              <a:defRPr sz="3200"/>
            </a:lvl3pPr>
            <a:lvl4pPr>
              <a:buClr>
                <a:srgbClr val="1B3668"/>
              </a:buClr>
              <a:defRPr sz="3200"/>
            </a:lvl4pPr>
            <a:lvl5pPr>
              <a:buClr>
                <a:srgbClr val="1B3668"/>
              </a:buClr>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868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7" name="Text Placeholder 3">
            <a:extLst>
              <a:ext uri="{FF2B5EF4-FFF2-40B4-BE49-F238E27FC236}">
                <a16:creationId xmlns:a16="http://schemas.microsoft.com/office/drawing/2014/main" id="{B1A56624-FB28-9848-A39E-03AFD250994A}"/>
              </a:ext>
            </a:extLst>
          </p:cNvPr>
          <p:cNvSpPr>
            <a:spLocks noGrp="1"/>
          </p:cNvSpPr>
          <p:nvPr>
            <p:ph type="body" sz="quarter" idx="10" hasCustomPrompt="1"/>
          </p:nvPr>
        </p:nvSpPr>
        <p:spPr>
          <a:xfrm>
            <a:off x="1100249" y="621013"/>
            <a:ext cx="12268638" cy="532650"/>
          </a:xfrm>
          <a:prstGeom prst="rect">
            <a:avLst/>
          </a:prstGeom>
        </p:spPr>
        <p:txBody>
          <a:bodyPr vert="horz"/>
          <a:lstStyle>
            <a:lvl1pPr marL="0" indent="0">
              <a:buNone/>
              <a:defRPr sz="4400" cap="all">
                <a:solidFill>
                  <a:srgbClr val="1B3668"/>
                </a:solidFill>
              </a:defRPr>
            </a:lvl1pPr>
          </a:lstStyle>
          <a:p>
            <a:pPr lvl="0"/>
            <a:r>
              <a:rPr lang="en-US" dirty="0"/>
              <a:t>Click to edit Title</a:t>
            </a:r>
          </a:p>
        </p:txBody>
      </p:sp>
      <p:sp>
        <p:nvSpPr>
          <p:cNvPr id="8" name="Text Placeholder 8"/>
          <p:cNvSpPr>
            <a:spLocks noGrp="1"/>
          </p:cNvSpPr>
          <p:nvPr>
            <p:ph type="body" sz="quarter" idx="11"/>
          </p:nvPr>
        </p:nvSpPr>
        <p:spPr>
          <a:xfrm>
            <a:off x="1100138" y="1543050"/>
            <a:ext cx="12268200" cy="5075238"/>
          </a:xfrm>
          <a:prstGeom prst="rect">
            <a:avLst/>
          </a:prstGeom>
        </p:spPr>
        <p:txBody>
          <a:bodyPr/>
          <a:lstStyle>
            <a:lvl1pPr>
              <a:buClr>
                <a:srgbClr val="1B3668"/>
              </a:buClr>
              <a:defRPr sz="3200"/>
            </a:lvl1pPr>
            <a:lvl2pPr>
              <a:buClr>
                <a:srgbClr val="1B3668"/>
              </a:buClr>
              <a:defRPr sz="3200"/>
            </a:lvl2pPr>
            <a:lvl3pPr>
              <a:buClr>
                <a:srgbClr val="1B3668"/>
              </a:buClr>
              <a:defRPr sz="3200"/>
            </a:lvl3pPr>
            <a:lvl4pPr>
              <a:buClr>
                <a:srgbClr val="1B3668"/>
              </a:buClr>
              <a:defRPr sz="3200"/>
            </a:lvl4pPr>
            <a:lvl5pPr>
              <a:buClr>
                <a:srgbClr val="1B3668"/>
              </a:buClr>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87966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14630400" cy="8229600"/>
          </a:xfrm>
          <a:prstGeom prst="rect">
            <a:avLst/>
          </a:prstGeom>
        </p:spPr>
      </p:pic>
      <p:sp>
        <p:nvSpPr>
          <p:cNvPr id="7" name="Text Placeholder 3">
            <a:extLst>
              <a:ext uri="{FF2B5EF4-FFF2-40B4-BE49-F238E27FC236}">
                <a16:creationId xmlns:a16="http://schemas.microsoft.com/office/drawing/2014/main" id="{B1A56624-FB28-9848-A39E-03AFD250994A}"/>
              </a:ext>
            </a:extLst>
          </p:cNvPr>
          <p:cNvSpPr>
            <a:spLocks noGrp="1"/>
          </p:cNvSpPr>
          <p:nvPr>
            <p:ph type="body" sz="quarter" idx="10" hasCustomPrompt="1"/>
          </p:nvPr>
        </p:nvSpPr>
        <p:spPr>
          <a:xfrm>
            <a:off x="1100249" y="621013"/>
            <a:ext cx="12268638" cy="532650"/>
          </a:xfrm>
          <a:prstGeom prst="rect">
            <a:avLst/>
          </a:prstGeom>
        </p:spPr>
        <p:txBody>
          <a:bodyPr vert="horz"/>
          <a:lstStyle>
            <a:lvl1pPr marL="0" indent="0">
              <a:buNone/>
              <a:defRPr sz="4400" cap="all">
                <a:solidFill>
                  <a:srgbClr val="1B3668"/>
                </a:solidFill>
              </a:defRPr>
            </a:lvl1pPr>
          </a:lstStyle>
          <a:p>
            <a:pPr lvl="0"/>
            <a:r>
              <a:rPr lang="en-US" dirty="0"/>
              <a:t>Click to edit Title</a:t>
            </a:r>
          </a:p>
        </p:txBody>
      </p:sp>
      <p:sp>
        <p:nvSpPr>
          <p:cNvPr id="8" name="Text Placeholder 8"/>
          <p:cNvSpPr>
            <a:spLocks noGrp="1"/>
          </p:cNvSpPr>
          <p:nvPr>
            <p:ph type="body" sz="quarter" idx="11"/>
          </p:nvPr>
        </p:nvSpPr>
        <p:spPr>
          <a:xfrm>
            <a:off x="1100138" y="1543050"/>
            <a:ext cx="12268200" cy="5075238"/>
          </a:xfrm>
          <a:prstGeom prst="rect">
            <a:avLst/>
          </a:prstGeom>
        </p:spPr>
        <p:txBody>
          <a:bodyPr/>
          <a:lstStyle>
            <a:lvl1pPr>
              <a:buClr>
                <a:srgbClr val="1B3668"/>
              </a:buClr>
              <a:defRPr sz="3200"/>
            </a:lvl1pPr>
            <a:lvl2pPr>
              <a:buClr>
                <a:srgbClr val="1B3668"/>
              </a:buClr>
              <a:defRPr sz="3200"/>
            </a:lvl2pPr>
            <a:lvl3pPr>
              <a:buClr>
                <a:srgbClr val="1B3668"/>
              </a:buClr>
              <a:defRPr sz="3200"/>
            </a:lvl3pPr>
            <a:lvl4pPr>
              <a:buClr>
                <a:srgbClr val="1B3668"/>
              </a:buClr>
              <a:defRPr sz="3200"/>
            </a:lvl4pPr>
            <a:lvl5pPr>
              <a:buClr>
                <a:srgbClr val="1B3668"/>
              </a:buClr>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5771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descr="BlueBand.jp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7307239"/>
            <a:ext cx="14630400" cy="932688"/>
          </a:xfrm>
          <a:prstGeom prst="rect">
            <a:avLst/>
          </a:prstGeom>
        </p:spPr>
      </p:pic>
    </p:spTree>
    <p:extLst>
      <p:ext uri="{BB962C8B-B14F-4D97-AF65-F5344CB8AC3E}">
        <p14:creationId xmlns:p14="http://schemas.microsoft.com/office/powerpoint/2010/main" val="1162086677"/>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66" r:id="rId3"/>
    <p:sldLayoutId id="2147483667" r:id="rId4"/>
    <p:sldLayoutId id="2147483669" r:id="rId5"/>
    <p:sldLayoutId id="2147483662" r:id="rId6"/>
    <p:sldLayoutId id="2147483663" r:id="rId7"/>
    <p:sldLayoutId id="2147483664" r:id="rId8"/>
    <p:sldLayoutId id="2147483673" r:id="rId9"/>
    <p:sldLayoutId id="2147483674" r:id="rId10"/>
  </p:sldLayoutIdLst>
  <p:hf hdr="0" ftr="0" dt="0"/>
  <p:txStyles>
    <p:titleStyle>
      <a:lvl1pPr algn="ctr" defTabSz="653110" rtl="0" eaLnBrk="1" latinLnBrk="0" hangingPunct="1">
        <a:spcBef>
          <a:spcPct val="0"/>
        </a:spcBef>
        <a:buNone/>
        <a:defRPr sz="6300" kern="1200">
          <a:solidFill>
            <a:schemeClr val="tx1"/>
          </a:solidFill>
          <a:latin typeface="+mj-lt"/>
          <a:ea typeface="+mj-ea"/>
          <a:cs typeface="+mj-cs"/>
        </a:defRPr>
      </a:lvl1pPr>
    </p:titleStyle>
    <p:bodyStyle>
      <a:lvl1pPr marL="489833" indent="-489833" algn="l" defTabSz="653110" rtl="0" eaLnBrk="1" latinLnBrk="0" hangingPunct="1">
        <a:spcBef>
          <a:spcPct val="20000"/>
        </a:spcBef>
        <a:buFont typeface="Arial"/>
        <a:buChar char="•"/>
        <a:defRPr sz="4600" kern="1200">
          <a:solidFill>
            <a:schemeClr val="tx1"/>
          </a:solidFill>
          <a:latin typeface="+mn-lt"/>
          <a:ea typeface="+mn-ea"/>
          <a:cs typeface="+mn-cs"/>
        </a:defRPr>
      </a:lvl1pPr>
      <a:lvl2pPr marL="1061304" indent="-408194" algn="l" defTabSz="653110" rtl="0" eaLnBrk="1" latinLnBrk="0" hangingPunct="1">
        <a:spcBef>
          <a:spcPct val="20000"/>
        </a:spcBef>
        <a:buFont typeface="Arial"/>
        <a:buChar char="–"/>
        <a:defRPr sz="4000" kern="1200">
          <a:solidFill>
            <a:schemeClr val="tx1"/>
          </a:solidFill>
          <a:latin typeface="+mn-lt"/>
          <a:ea typeface="+mn-ea"/>
          <a:cs typeface="+mn-cs"/>
        </a:defRPr>
      </a:lvl2pPr>
      <a:lvl3pPr marL="1632776" indent="-326555" algn="l" defTabSz="653110" rtl="0" eaLnBrk="1" latinLnBrk="0" hangingPunct="1">
        <a:spcBef>
          <a:spcPct val="20000"/>
        </a:spcBef>
        <a:buFont typeface="Arial"/>
        <a:buChar char="•"/>
        <a:defRPr sz="3400" kern="1200">
          <a:solidFill>
            <a:schemeClr val="tx1"/>
          </a:solidFill>
          <a:latin typeface="+mn-lt"/>
          <a:ea typeface="+mn-ea"/>
          <a:cs typeface="+mn-cs"/>
        </a:defRPr>
      </a:lvl3pPr>
      <a:lvl4pPr marL="2285886" indent="-326555" algn="l" defTabSz="653110" rtl="0" eaLnBrk="1" latinLnBrk="0" hangingPunct="1">
        <a:spcBef>
          <a:spcPct val="20000"/>
        </a:spcBef>
        <a:buFont typeface="Arial"/>
        <a:buChar char="–"/>
        <a:defRPr sz="2900" kern="1200">
          <a:solidFill>
            <a:schemeClr val="tx1"/>
          </a:solidFill>
          <a:latin typeface="+mn-lt"/>
          <a:ea typeface="+mn-ea"/>
          <a:cs typeface="+mn-cs"/>
        </a:defRPr>
      </a:lvl4pPr>
      <a:lvl5pPr marL="2938996" indent="-326555" algn="l" defTabSz="653110" rtl="0" eaLnBrk="1" latinLnBrk="0" hangingPunct="1">
        <a:spcBef>
          <a:spcPct val="20000"/>
        </a:spcBef>
        <a:buFont typeface="Arial"/>
        <a:buChar char="»"/>
        <a:defRPr sz="2900" kern="1200">
          <a:solidFill>
            <a:schemeClr val="tx1"/>
          </a:solidFill>
          <a:latin typeface="+mn-lt"/>
          <a:ea typeface="+mn-ea"/>
          <a:cs typeface="+mn-cs"/>
        </a:defRPr>
      </a:lvl5pPr>
      <a:lvl6pPr marL="3592106" indent="-326555" algn="l" defTabSz="653110" rtl="0" eaLnBrk="1" latinLnBrk="0" hangingPunct="1">
        <a:spcBef>
          <a:spcPct val="20000"/>
        </a:spcBef>
        <a:buFont typeface="Arial"/>
        <a:buChar char="•"/>
        <a:defRPr sz="2900" kern="1200">
          <a:solidFill>
            <a:schemeClr val="tx1"/>
          </a:solidFill>
          <a:latin typeface="+mn-lt"/>
          <a:ea typeface="+mn-ea"/>
          <a:cs typeface="+mn-cs"/>
        </a:defRPr>
      </a:lvl6pPr>
      <a:lvl7pPr marL="4245216" indent="-326555" algn="l" defTabSz="653110" rtl="0" eaLnBrk="1" latinLnBrk="0" hangingPunct="1">
        <a:spcBef>
          <a:spcPct val="20000"/>
        </a:spcBef>
        <a:buFont typeface="Arial"/>
        <a:buChar char="•"/>
        <a:defRPr sz="2900" kern="1200">
          <a:solidFill>
            <a:schemeClr val="tx1"/>
          </a:solidFill>
          <a:latin typeface="+mn-lt"/>
          <a:ea typeface="+mn-ea"/>
          <a:cs typeface="+mn-cs"/>
        </a:defRPr>
      </a:lvl7pPr>
      <a:lvl8pPr marL="4898327" indent="-326555" algn="l" defTabSz="653110" rtl="0" eaLnBrk="1" latinLnBrk="0" hangingPunct="1">
        <a:spcBef>
          <a:spcPct val="20000"/>
        </a:spcBef>
        <a:buFont typeface="Arial"/>
        <a:buChar char="•"/>
        <a:defRPr sz="2900" kern="1200">
          <a:solidFill>
            <a:schemeClr val="tx1"/>
          </a:solidFill>
          <a:latin typeface="+mn-lt"/>
          <a:ea typeface="+mn-ea"/>
          <a:cs typeface="+mn-cs"/>
        </a:defRPr>
      </a:lvl8pPr>
      <a:lvl9pPr marL="5551437" indent="-326555" algn="l" defTabSz="653110" rtl="0" eaLnBrk="1" latinLnBrk="0" hangingPunct="1">
        <a:spcBef>
          <a:spcPct val="20000"/>
        </a:spcBef>
        <a:buFont typeface="Arial"/>
        <a:buChar char="•"/>
        <a:defRPr sz="2900" kern="1200">
          <a:solidFill>
            <a:schemeClr val="tx1"/>
          </a:solidFill>
          <a:latin typeface="+mn-lt"/>
          <a:ea typeface="+mn-ea"/>
          <a:cs typeface="+mn-cs"/>
        </a:defRPr>
      </a:lvl9pPr>
    </p:bodyStyle>
    <p:otherStyle>
      <a:defPPr>
        <a:defRPr lang="en-US"/>
      </a:defPPr>
      <a:lvl1pPr marL="0" algn="l" defTabSz="653110" rtl="0" eaLnBrk="1" latinLnBrk="0" hangingPunct="1">
        <a:defRPr sz="2600" kern="1200">
          <a:solidFill>
            <a:schemeClr val="tx1"/>
          </a:solidFill>
          <a:latin typeface="+mn-lt"/>
          <a:ea typeface="+mn-ea"/>
          <a:cs typeface="+mn-cs"/>
        </a:defRPr>
      </a:lvl1pPr>
      <a:lvl2pPr marL="653110" algn="l" defTabSz="653110" rtl="0" eaLnBrk="1" latinLnBrk="0" hangingPunct="1">
        <a:defRPr sz="2600" kern="1200">
          <a:solidFill>
            <a:schemeClr val="tx1"/>
          </a:solidFill>
          <a:latin typeface="+mn-lt"/>
          <a:ea typeface="+mn-ea"/>
          <a:cs typeface="+mn-cs"/>
        </a:defRPr>
      </a:lvl2pPr>
      <a:lvl3pPr marL="1306220" algn="l" defTabSz="653110" rtl="0" eaLnBrk="1" latinLnBrk="0" hangingPunct="1">
        <a:defRPr sz="2600" kern="1200">
          <a:solidFill>
            <a:schemeClr val="tx1"/>
          </a:solidFill>
          <a:latin typeface="+mn-lt"/>
          <a:ea typeface="+mn-ea"/>
          <a:cs typeface="+mn-cs"/>
        </a:defRPr>
      </a:lvl3pPr>
      <a:lvl4pPr marL="1959331" algn="l" defTabSz="653110" rtl="0" eaLnBrk="1" latinLnBrk="0" hangingPunct="1">
        <a:defRPr sz="2600" kern="1200">
          <a:solidFill>
            <a:schemeClr val="tx1"/>
          </a:solidFill>
          <a:latin typeface="+mn-lt"/>
          <a:ea typeface="+mn-ea"/>
          <a:cs typeface="+mn-cs"/>
        </a:defRPr>
      </a:lvl4pPr>
      <a:lvl5pPr marL="2612441" algn="l" defTabSz="653110" rtl="0" eaLnBrk="1" latinLnBrk="0" hangingPunct="1">
        <a:defRPr sz="2600" kern="1200">
          <a:solidFill>
            <a:schemeClr val="tx1"/>
          </a:solidFill>
          <a:latin typeface="+mn-lt"/>
          <a:ea typeface="+mn-ea"/>
          <a:cs typeface="+mn-cs"/>
        </a:defRPr>
      </a:lvl5pPr>
      <a:lvl6pPr marL="3265551" algn="l" defTabSz="653110" rtl="0" eaLnBrk="1" latinLnBrk="0" hangingPunct="1">
        <a:defRPr sz="2600" kern="1200">
          <a:solidFill>
            <a:schemeClr val="tx1"/>
          </a:solidFill>
          <a:latin typeface="+mn-lt"/>
          <a:ea typeface="+mn-ea"/>
          <a:cs typeface="+mn-cs"/>
        </a:defRPr>
      </a:lvl6pPr>
      <a:lvl7pPr marL="3918661" algn="l" defTabSz="653110" rtl="0" eaLnBrk="1" latinLnBrk="0" hangingPunct="1">
        <a:defRPr sz="2600" kern="1200">
          <a:solidFill>
            <a:schemeClr val="tx1"/>
          </a:solidFill>
          <a:latin typeface="+mn-lt"/>
          <a:ea typeface="+mn-ea"/>
          <a:cs typeface="+mn-cs"/>
        </a:defRPr>
      </a:lvl7pPr>
      <a:lvl8pPr marL="4571771" algn="l" defTabSz="653110" rtl="0" eaLnBrk="1" latinLnBrk="0" hangingPunct="1">
        <a:defRPr sz="2600" kern="1200">
          <a:solidFill>
            <a:schemeClr val="tx1"/>
          </a:solidFill>
          <a:latin typeface="+mn-lt"/>
          <a:ea typeface="+mn-ea"/>
          <a:cs typeface="+mn-cs"/>
        </a:defRPr>
      </a:lvl8pPr>
      <a:lvl9pPr marL="5224882" algn="l" defTabSz="65311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www.imdb.com/name/nm0000169/?ref_=tt_ch"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6.jpg"/><Relationship Id="rId4" Type="http://schemas.openxmlformats.org/officeDocument/2006/relationships/hyperlink" Target="https://www.imdb.com/name/nm0000226/?ref_=tt_ch"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hyperlink" Target="https://en.wikipedia.org/wiki/Freedom_Caucus" TargetMode="External"/><Relationship Id="rId3" Type="http://schemas.openxmlformats.org/officeDocument/2006/relationships/hyperlink" Target="https://www.usatoday.com/story/news/politics/elections/2024/03/28/wyoming-republicans-divided-ahead-primary-election/73105282007/" TargetMode="External"/><Relationship Id="rId7" Type="http://schemas.openxmlformats.org/officeDocument/2006/relationships/hyperlink" Target="https://www.washingtonpost.com/politics/2021/02/05/three-factions-house-republicans/" TargetMode="External"/><Relationship Id="rId12" Type="http://schemas.openxmlformats.org/officeDocument/2006/relationships/hyperlink" Target="https://bluedogcaucus-golden.house.gov/media-center/press-releases/blue-dogs-endorse-bipartisan-path-forward-for-us-house"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hyperlink" Target="https://abcnews.go.com/Politics/100-republicans-sign-letter-threatening-form-party/story?id=77665734" TargetMode="External"/><Relationship Id="rId11" Type="http://schemas.openxmlformats.org/officeDocument/2006/relationships/hyperlink" Target="https://problemsolverscaucus.house.gov/" TargetMode="External"/><Relationship Id="rId5" Type="http://schemas.openxmlformats.org/officeDocument/2006/relationships/hyperlink" Target="https://www.dallasnews.com/opinion/commentary/2021/02/18/the-gop-is-divided-into-3-warring-factions-focused-on-trump-never-sometimes-and-always/" TargetMode="External"/><Relationship Id="rId10" Type="http://schemas.openxmlformats.org/officeDocument/2006/relationships/hyperlink" Target="https://bluedogcaucus-golden.house.gov/" TargetMode="External"/><Relationship Id="rId4" Type="http://schemas.openxmlformats.org/officeDocument/2006/relationships/hyperlink" Target="https://www.politico.com/news/2024/05/11/nikki-haley-voters-00157455" TargetMode="External"/><Relationship Id="rId9" Type="http://schemas.openxmlformats.org/officeDocument/2006/relationships/hyperlink" Target="https://en.wikipedia.org/wiki/Factions_in_the_Republican_Party_(United_State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pewresearch.org/short-read/2023/01/30/house-gets-younger-senate-gets-older-a-look-at-the-age-and-generation-of-lawmakers-in-the-118th-congress/"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hyperlink" Target="mailto:https://www.nytimes.com/interactive/2023/01/04/us/politics/house-speaker-vote-tally.html"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hyperlink" Target="https://www.statista.com/statistics/1361920/senators-age-share-us/"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21.jpeg"/><Relationship Id="rId4" Type="http://schemas.openxmlformats.org/officeDocument/2006/relationships/hyperlink" Target="https://spectrumnews1.com/oh/columbus/news/2024/04/16/ohio-senate-fundraising-campaig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hyperlink" Target="https://www.crfb.org/blogs/appropriations-watch-fy-2024" TargetMode="External"/><Relationship Id="rId3" Type="http://schemas.openxmlformats.org/officeDocument/2006/relationships/hyperlink" Target="https://www.jct.gov/CMSPages/GetFile.aspx?guid=45580637-252a-4c6f-b434-a2085f417920" TargetMode="External"/><Relationship Id="rId7" Type="http://schemas.openxmlformats.org/officeDocument/2006/relationships/hyperlink" Target="https://url.us.m.mimecastprotect.com/s/4pBjC0RL4kFGqy1Kc2WAp4?domain=news-api.bgov.com"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hyperlink" Target="https://www.concordcoalition.org/blogs/unpacking-the-first-minibus/" TargetMode="External"/><Relationship Id="rId5" Type="http://schemas.openxmlformats.org/officeDocument/2006/relationships/hyperlink" Target="https://www.ncsl.org/state-federal/hr4366-consolidated-appropriations-act-2024" TargetMode="External"/><Relationship Id="rId10" Type="http://schemas.openxmlformats.org/officeDocument/2006/relationships/image" Target="../media/image23.jpg"/><Relationship Id="rId4" Type="http://schemas.openxmlformats.org/officeDocument/2006/relationships/hyperlink" Target="https://www.jct.gov/CMSPages/GetFile.aspx?guid=40b08e39-706e-46aa-aef2-438a26936398" TargetMode="External"/><Relationship Id="rId9" Type="http://schemas.openxmlformats.org/officeDocument/2006/relationships/hyperlink" Target="https://www.nytimes.com/2024/04/23/us/politics/aid-bill-ukraine-israel-taiwan.html?smid=nytcore-ios-share&amp;referringSource=articleShare"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crsreports.congress.gov/product/pdf/IF/IF12440"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hyperlink" Target="https://www.irs.gov/pub/irs-pdf/p5530.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hyperlink" Target="https://www.washingtonpost.com/opinions/2022/12/21/budget-deal-senate-fears-gop-house-ukraine/" TargetMode="Externa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26.jpg"/><Relationship Id="rId4" Type="http://schemas.openxmlformats.org/officeDocument/2006/relationships/hyperlink" Target="https://www.nytimes.com/2023/01/22/upshot/new-health-policies-budget.html?smid=nytcore-ios-share&amp;referringSource=articleShare"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hyperlink" Target="https://www.axios.com/2022/08/17/yellen-irs-plan-fund"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28.jpg"/><Relationship Id="rId5" Type="http://schemas.openxmlformats.org/officeDocument/2006/relationships/hyperlink" Target="https://www.politico.com/news/2022/08/23/irs-chief-orders-security-review-00053360" TargetMode="External"/><Relationship Id="rId4" Type="http://schemas.openxmlformats.org/officeDocument/2006/relationships/hyperlink" Target="https://nypost.com/2022/08/13/gop-demands-answers-on-700k-ammo-stockpile-for-irs-enforcement/amp/"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29.e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hyperlink" Target="https://www.politico.com/news/2024/05/08/biden-spending-takeaways-00155714" TargetMode="External"/><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hyperlink" Target="Federalregister.gov/d/2022-21020" TargetMode="External"/><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32.jpg"/></Relationships>
</file>

<file path=ppt/slides/_rels/slide39.xml.rels><?xml version="1.0" encoding="UTF-8" standalone="yes"?>
<Relationships xmlns="http://schemas.openxmlformats.org/package/2006/relationships"><Relationship Id="rId8" Type="http://schemas.openxmlformats.org/officeDocument/2006/relationships/hyperlink" Target="https://www.youtube.com/watch?v=l_TKXPPjhRk" TargetMode="External"/><Relationship Id="rId3" Type="http://schemas.openxmlformats.org/officeDocument/2006/relationships/hyperlink" Target="https://www.taxnotes.com/research/federal/court-documents/court-petitions-and-briefs/constitutionality-corporate-transparency-act-challenged-maine/7jb8q" TargetMode="External"/><Relationship Id="rId7" Type="http://schemas.openxmlformats.org/officeDocument/2006/relationships/hyperlink" Target="https://www.congress.gov/bill/118th-congress/senate-bill/4297?s=1&amp;r=2"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hyperlink" Target="https://smallbusiness.house.gov/news/documentsingle.aspx?DocumentID=405963" TargetMode="External"/><Relationship Id="rId5" Type="http://schemas.openxmlformats.org/officeDocument/2006/relationships/hyperlink" Target="https://www.congress.gov/bill/118th-congress/house-bill/8147" TargetMode="External"/><Relationship Id="rId10" Type="http://schemas.openxmlformats.org/officeDocument/2006/relationships/image" Target="../media/image33.jpg"/><Relationship Id="rId4" Type="http://schemas.openxmlformats.org/officeDocument/2006/relationships/hyperlink" Target="https://www.taxnotes.com/lr/resolve/7j9d3" TargetMode="External"/><Relationship Id="rId9" Type="http://schemas.openxmlformats.org/officeDocument/2006/relationships/hyperlink" Target="https://www.frantzward.com/news-blog/march-2024/frantz-ward-partner-matt-kadish-quoted-in-tax-note"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hyperlink" Target="https://www.crfb.org/papers/appropriations-101-3" TargetMode="External"/><Relationship Id="rId2" Type="http://schemas.openxmlformats.org/officeDocument/2006/relationships/notesSlide" Target="../notesSlides/notesSlide42.xml"/><Relationship Id="rId1" Type="http://schemas.openxmlformats.org/officeDocument/2006/relationships/slideLayout" Target="../slideLayouts/slideLayout5.xml"/><Relationship Id="rId5" Type="http://schemas.openxmlformats.org/officeDocument/2006/relationships/image" Target="../media/image34.jpg"/><Relationship Id="rId4" Type="http://schemas.openxmlformats.org/officeDocument/2006/relationships/hyperlink" Target="https://www.google.com/url?sa=t&amp;source=web&amp;rct=j&amp;opi=89978449&amp;url=https://www.youtube.com/watch%3Fv%3Dzlcmdx3MF6I&amp;ved=2ahUKEwiQkpzP_IWGAxWemokEHXT7DzgQtwJ6BAgTEAI&amp;usg=AOvVaw0l9tcRZNcTwEmXHxYCvoPE"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fiscaldata.treasury.gov/americas-finance-guide/national-debt/" TargetMode="External"/><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35.jpg"/><Relationship Id="rId5" Type="http://schemas.openxmlformats.org/officeDocument/2006/relationships/hyperlink" Target="https://www.washingtonpost.com/politics/2023/01/18/debt-ceiling-america-economy/" TargetMode="External"/><Relationship Id="rId4" Type="http://schemas.openxmlformats.org/officeDocument/2006/relationships/hyperlink" Target="https://www.taxnotes.com/tax-notes-today-federal/tax-policy/great-debt-ceiling-showdown-2023/2023/01/23/7fwbt?highlight=sullivan%20%22great%20debt%20ceiling%20showdown%22"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oneill.indiana.edu/doc/research/johnson_downgrading_us_certify_fiscal_decline.pdf" TargetMode="External"/><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36.jpg"/><Relationship Id="rId5" Type="http://schemas.openxmlformats.org/officeDocument/2006/relationships/hyperlink" Target="https://www.washingtonpost.com/us-policy/2023/01/13/debt-ceiling-gop-plan/" TargetMode="External"/><Relationship Id="rId4" Type="http://schemas.openxmlformats.org/officeDocument/2006/relationships/hyperlink" Target="https://www.usatoday.com/story/money/2023/08/01/fitch-downgrades-us-credit-rating/70509804007/"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hyperlink" Target="https://www.washingtonpost.com/business/2024/05/02/tax-cut-bill-senate/" TargetMode="External"/><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hyperlink" Target="https://www.congress.gov/bill/118th-congress/house-bill/8147" TargetMode="External"/><Relationship Id="rId2" Type="http://schemas.openxmlformats.org/officeDocument/2006/relationships/notesSlide" Target="../notesSlides/notesSlide56.xml"/><Relationship Id="rId1" Type="http://schemas.openxmlformats.org/officeDocument/2006/relationships/slideLayout" Target="../slideLayouts/slideLayout5.xml"/><Relationship Id="rId5" Type="http://schemas.openxmlformats.org/officeDocument/2006/relationships/hyperlink" Target="https://www.congress.gov/bill/118th-congress/senate-bill/4297?s=1&amp;r=2" TargetMode="External"/><Relationship Id="rId4" Type="http://schemas.openxmlformats.org/officeDocument/2006/relationships/hyperlink" Target="https://smallbusiness.house.gov/news/documentsingle.aspx?DocumentID=405963"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hyperlink" Target="https://www.usatoday.com/story/graphics/2024/01/11/inflation-gdp-jobs-biden-economy-voters/72096762007/" TargetMode="External"/><Relationship Id="rId2" Type="http://schemas.openxmlformats.org/officeDocument/2006/relationships/notesSlide" Target="../notesSlides/notesSlide58.xml"/><Relationship Id="rId1" Type="http://schemas.openxmlformats.org/officeDocument/2006/relationships/slideLayout" Target="../slideLayouts/slideLayout5.xml"/><Relationship Id="rId6" Type="http://schemas.openxmlformats.org/officeDocument/2006/relationships/image" Target="../media/image40.jpg"/><Relationship Id="rId5" Type="http://schemas.openxmlformats.org/officeDocument/2006/relationships/hyperlink" Target="https://www.politico.com/news/2023/09/11/redistricting-could-help-democrats-win-back-the-house-00114780" TargetMode="External"/><Relationship Id="rId4" Type="http://schemas.openxmlformats.org/officeDocument/2006/relationships/hyperlink" Target="https://www.brookings.edu/articles/earmarks-are-back-how-democrats-and-republicans-differ/"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www.cbo.gov/publication/59727" TargetMode="External"/><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image" Target="../media/image41.JPG"/></Relationships>
</file>

<file path=ppt/slides/_rels/slide6.xml.rels><?xml version="1.0" encoding="UTF-8" standalone="yes"?>
<Relationships xmlns="http://schemas.openxmlformats.org/package/2006/relationships"><Relationship Id="rId3" Type="http://schemas.openxmlformats.org/officeDocument/2006/relationships/hyperlink" Target="mailto:https://abcnews.go.com/US/trump-faces-massive-fines-court-cases-struggle-pay/story?id=107236168"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hyperlink" Target="https://www.nytimes.com/2023/02/08/opinion/political-hatred-negative-partisanship.html?smid=nytcore-ios-share&amp;referringSource=articleShare" TargetMode="External"/><Relationship Id="rId4" Type="http://schemas.openxmlformats.org/officeDocument/2006/relationships/hyperlink" Target="https://www.theguardian.com/commentisfree/2024/jan/29/donald-trump-americans-us-culture-republican"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s://www.wsj.com/articles/the-three-is-that-could-dominate-2022-midterm-elections-11637592938" TargetMode="External"/><Relationship Id="rId7" Type="http://schemas.openxmlformats.org/officeDocument/2006/relationships/image" Target="../media/image43.jpg"/><Relationship Id="rId2" Type="http://schemas.openxmlformats.org/officeDocument/2006/relationships/notesSlide" Target="../notesSlides/notesSlide60.xml"/><Relationship Id="rId1" Type="http://schemas.openxmlformats.org/officeDocument/2006/relationships/slideLayout" Target="../slideLayouts/slideLayout5.xml"/><Relationship Id="rId6" Type="http://schemas.openxmlformats.org/officeDocument/2006/relationships/image" Target="../media/image42.jpg"/><Relationship Id="rId5" Type="http://schemas.openxmlformats.org/officeDocument/2006/relationships/hyperlink" Target="https://www.usatoday.com/story/news/politics/elections/2024/03/26/alabama-special-election-marilyn-lands-results/73107672007/" TargetMode="External"/><Relationship Id="rId4" Type="http://schemas.openxmlformats.org/officeDocument/2006/relationships/hyperlink" Target="https://www.washingtonpost.com/opinions/2024/02/16/mike-johnson-house-speaker-border-security-ukraine/"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www.politico.com/news/2024/02/12/biden-campaign-tiktok-voters-00141081" TargetMode="External"/><Relationship Id="rId7" Type="http://schemas.openxmlformats.org/officeDocument/2006/relationships/image" Target="../media/image44.JPG"/><Relationship Id="rId2" Type="http://schemas.openxmlformats.org/officeDocument/2006/relationships/notesSlide" Target="../notesSlides/notesSlide61.xml"/><Relationship Id="rId1" Type="http://schemas.openxmlformats.org/officeDocument/2006/relationships/slideLayout" Target="../slideLayouts/slideLayout5.xml"/><Relationship Id="rId6" Type="http://schemas.openxmlformats.org/officeDocument/2006/relationships/hyperlink" Target="https://www.politico.com/news/2024/02/11/trump-taylor-swift-endorse-00140864" TargetMode="External"/><Relationship Id="rId5" Type="http://schemas.openxmlformats.org/officeDocument/2006/relationships/hyperlink" Target="https://www.snopes.com/fact-check/taylor-swift-trump-shirt/" TargetMode="External"/><Relationship Id="rId4" Type="http://schemas.openxmlformats.org/officeDocument/2006/relationships/hyperlink" Target="https://www.washingtonpost.com/politics/2022/10/10/gen-z-voters-midterm-elections/"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www.cnn.com/2024/04/30/us/photos-student-protest-movements-reaj/index.html" TargetMode="External"/><Relationship Id="rId2" Type="http://schemas.openxmlformats.org/officeDocument/2006/relationships/notesSlide" Target="../notesSlides/notesSlide62.xml"/><Relationship Id="rId1" Type="http://schemas.openxmlformats.org/officeDocument/2006/relationships/slideLayout" Target="../slideLayouts/slideLayout5.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hyperlink" Target="https://www.reuters.com/world/us/campus-gaza-rallies-may-subside-experts-see-possible-hot-summer-protest-2024-05-12/"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hyperlink" Target="https://abcnews.go.com/US/trump-faces-massive-fines-court-cases-struggle-pay/story?id=107236168" TargetMode="External"/><Relationship Id="rId2" Type="http://schemas.openxmlformats.org/officeDocument/2006/relationships/notesSlide" Target="../notesSlides/notesSlide69.xml"/><Relationship Id="rId1" Type="http://schemas.openxmlformats.org/officeDocument/2006/relationships/slideLayout" Target="../slideLayouts/slideLayout5.xml"/><Relationship Id="rId6" Type="http://schemas.openxmlformats.org/officeDocument/2006/relationships/hyperlink" Target="https://www.bloomberg.com/news/articles/2024-02-18/trump-hawks-gold-self-branded-399-sneaker-as-legal-fees-mount" TargetMode="External"/><Relationship Id="rId5" Type="http://schemas.openxmlformats.org/officeDocument/2006/relationships/image" Target="../media/image50.jpg"/><Relationship Id="rId4" Type="http://schemas.openxmlformats.org/officeDocument/2006/relationships/hyperlink" Target="https://www.nbcwashington.com/news/national-international/presidential-qualifications-felony-crime-convictions/3518094/"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4.bin"/><Relationship Id="rId5" Type="http://schemas.openxmlformats.org/officeDocument/2006/relationships/hyperlink" Target="https://www.thenation.com/article/archive/the-history-of-congressional-mayhem/" TargetMode="External"/><Relationship Id="rId4" Type="http://schemas.openxmlformats.org/officeDocument/2006/relationships/hyperlink" Target="https://newrepublic.com/article/151817/violence-broke-congress"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s://www.politico.com/news/2024/05/07/trump-vice-president-candidates-00156496" TargetMode="External"/><Relationship Id="rId2" Type="http://schemas.openxmlformats.org/officeDocument/2006/relationships/notesSlide" Target="../notesSlides/notesSlide70.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hyperlink" Target="https://www.cnn.com/2024/04/30/politics/jd-vance-trump-fundraiser/index.html" TargetMode="External"/><Relationship Id="rId4" Type="http://schemas.openxmlformats.org/officeDocument/2006/relationships/hyperlink" Target="https://www.politico.com/news/2024/05/11/nikki-haley-voters-00157455"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www.thoughtco.com/oldest-presidents-in-u-s-history-1779976" TargetMode="External"/><Relationship Id="rId2" Type="http://schemas.openxmlformats.org/officeDocument/2006/relationships/notesSlide" Target="../notesSlides/notesSlide71.xml"/><Relationship Id="rId1" Type="http://schemas.openxmlformats.org/officeDocument/2006/relationships/slideLayout" Target="../slideLayouts/slideLayout5.xml"/><Relationship Id="rId5" Type="http://schemas.openxmlformats.org/officeDocument/2006/relationships/image" Target="../media/image52.jpg"/><Relationship Id="rId4" Type="http://schemas.openxmlformats.org/officeDocument/2006/relationships/hyperlink" Target="https://www.politico.com/news/magazine/2024/05/10/rookie-mayor-chicago-dnc-00157208" TargetMode="External"/></Relationships>
</file>

<file path=ppt/slides/_rels/slide72.xml.rels><?xml version="1.0" encoding="UTF-8" standalone="yes"?>
<Relationships xmlns="http://schemas.openxmlformats.org/package/2006/relationships"><Relationship Id="rId8" Type="http://schemas.openxmlformats.org/officeDocument/2006/relationships/hyperlink" Target="https://www.politico.com/news/2024/02/12/rfk-jr-super-bowl-ad-00140922" TargetMode="External"/><Relationship Id="rId13" Type="http://schemas.openxmlformats.org/officeDocument/2006/relationships/hyperlink" Target="https://www.cnn.com/2024/05/11/politics/rfk-jr-debate-stage/index.html" TargetMode="External"/><Relationship Id="rId3" Type="http://schemas.openxmlformats.org/officeDocument/2006/relationships/hyperlink" Target="https://en.wikipedia.org/wiki/No_Labels" TargetMode="External"/><Relationship Id="rId7" Type="http://schemas.openxmlformats.org/officeDocument/2006/relationships/hyperlink" Target="https://www.nbcnews.com/politics/2024-election/kennedy-family-members-endorse-biden-rfk-jr-rcna148303" TargetMode="External"/><Relationship Id="rId12" Type="http://schemas.openxmlformats.org/officeDocument/2006/relationships/hyperlink" Target="https://elections2024.thehill.com/" TargetMode="External"/><Relationship Id="rId2" Type="http://schemas.openxmlformats.org/officeDocument/2006/relationships/notesSlide" Target="../notesSlides/notesSlide72.xml"/><Relationship Id="rId1" Type="http://schemas.openxmlformats.org/officeDocument/2006/relationships/slideLayout" Target="../slideLayouts/slideLayout5.xml"/><Relationship Id="rId6" Type="http://schemas.openxmlformats.org/officeDocument/2006/relationships/hyperlink" Target="https://elections2024.thehill.com/national/biden-trump-rfk-general/" TargetMode="External"/><Relationship Id="rId11" Type="http://schemas.openxmlformats.org/officeDocument/2006/relationships/hyperlink" Target="https://www.politico.com/news/magazine/2024/04/04/robert-f-kennedy-jr-joe-biden-00150465" TargetMode="External"/><Relationship Id="rId5" Type="http://schemas.openxmlformats.org/officeDocument/2006/relationships/hyperlink" Target="https://www.sscnet.ucla.edu/polisci/faculty/lewis/pdf/greenreform9.pdf" TargetMode="External"/><Relationship Id="rId10" Type="http://schemas.openxmlformats.org/officeDocument/2006/relationships/hyperlink" Target="https://www.nbcnews.com/politics/2024-election/rfk-jr-candidacy-hurts-trump-biden-nbc-news-poll-finds-rcna148536" TargetMode="External"/><Relationship Id="rId4" Type="http://schemas.openxmlformats.org/officeDocument/2006/relationships/hyperlink" Target="https://www.tandfonline.com/doi/pdf/10.1080/23311886.2023.2293316" TargetMode="External"/><Relationship Id="rId9" Type="http://schemas.openxmlformats.org/officeDocument/2006/relationships/hyperlink" Target="https://www.politico.com/news/2024/04/22/republicans-are-starting-to-worry-about-rfk-jr-00153763" TargetMode="External"/><Relationship Id="rId14" Type="http://schemas.openxmlformats.org/officeDocument/2006/relationships/image" Target="../media/image53.jp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hyperlink" Target="https://www.cleveland.com/news/2024/04/legal-experts-democrats-would-have-a-strong-case-against-ohio-law-that-could-keeps-biden-off-november-ballot.html?gift=850147d7-92f5-473b-9aa4-1119967567ac" TargetMode="External"/><Relationship Id="rId2" Type="http://schemas.openxmlformats.org/officeDocument/2006/relationships/notesSlide" Target="../notesSlides/notesSlide74.xml"/><Relationship Id="rId1" Type="http://schemas.openxmlformats.org/officeDocument/2006/relationships/slideLayout" Target="../slideLayouts/slideLayout5.xml"/><Relationship Id="rId4" Type="http://schemas.openxmlformats.org/officeDocument/2006/relationships/image" Target="../media/image54.jp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7.xml"/><Relationship Id="rId1" Type="http://schemas.openxmlformats.org/officeDocument/2006/relationships/slideLayout" Target="../slideLayouts/slideLayout5.xml"/><Relationship Id="rId4" Type="http://schemas.openxmlformats.org/officeDocument/2006/relationships/hyperlink" Target="https://www.irs.gov/pub/irs-soi/ninetyestate.pdf" TargetMode="Externa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www.nytimes.com/2023/02/08/opinion/political-hatred-negative-partisanship.html?smid=nytcore-ios-share&amp;referringSource=articleShare" TargetMode="External"/><Relationship Id="rId7"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hyperlink" Target="https://www.politico.com/news/2022/10/02/trump-mcconnell-death-wish-rick-scott-00059921" TargetMode="External"/><Relationship Id="rId5" Type="http://schemas.openxmlformats.org/officeDocument/2006/relationships/hyperlink" Target="https://www.vox.com/22232779/the-turner-diaries-novel-links-to-terrorism-william-luther-pierce" TargetMode="External"/><Relationship Id="rId4" Type="http://schemas.openxmlformats.org/officeDocument/2006/relationships/hyperlink" Target="https://www.washingtonpost.com/outlook/2022/08/26/civil-war-mar-a-lago-violent-extremism/" TargetMode="Externa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hyperlink" Target="mailto:mkadish@frantzward.com" TargetMode="External"/><Relationship Id="rId2" Type="http://schemas.openxmlformats.org/officeDocument/2006/relationships/notesSlide" Target="../notesSlides/notesSlide83.xml"/><Relationship Id="rId1" Type="http://schemas.openxmlformats.org/officeDocument/2006/relationships/slideLayout" Target="../slideLayouts/slideLayout5.xml"/><Relationship Id="rId6" Type="http://schemas.openxmlformats.org/officeDocument/2006/relationships/hyperlink" Target="http://www.sbca.net/" TargetMode="External"/><Relationship Id="rId5" Type="http://schemas.openxmlformats.org/officeDocument/2006/relationships/image" Target="../media/image11.png"/><Relationship Id="rId4" Type="http://schemas.openxmlformats.org/officeDocument/2006/relationships/image" Target="../media/image59.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42796" y="1517802"/>
            <a:ext cx="11913039" cy="1371600"/>
          </a:xfrm>
        </p:spPr>
        <p:txBody>
          <a:bodyPr/>
          <a:lstStyle/>
          <a:p>
            <a:pPr algn="ctr"/>
            <a:r>
              <a:rPr lang="en-US" sz="5400" dirty="0"/>
              <a:t>Washington LEGISLATIVE Update</a:t>
            </a:r>
            <a:br>
              <a:rPr lang="en-US" sz="5400" dirty="0"/>
            </a:br>
            <a:r>
              <a:rPr lang="en-US" sz="3200" b="0" dirty="0">
                <a:effectLst/>
                <a:latin typeface="Calibri" panose="020F0502020204030204" pitchFamily="34" charset="0"/>
                <a:ea typeface="Times New Roman" panose="02020603050405020304" pitchFamily="18" charset="0"/>
              </a:rPr>
              <a:t>Election Year, Tax and Estate Planning</a:t>
            </a:r>
            <a:br>
              <a:rPr lang="en-US" sz="3200" b="0" dirty="0">
                <a:effectLst/>
                <a:latin typeface="Calibri" panose="020F0502020204030204" pitchFamily="34" charset="0"/>
                <a:ea typeface="Times New Roman" panose="02020603050405020304" pitchFamily="18" charset="0"/>
              </a:rPr>
            </a:br>
            <a:r>
              <a:rPr lang="en-US" sz="3200" b="0" dirty="0">
                <a:effectLst/>
                <a:latin typeface="Calibri" panose="020F0502020204030204" pitchFamily="34" charset="0"/>
                <a:ea typeface="Times New Roman" panose="02020603050405020304" pitchFamily="18" charset="0"/>
              </a:rPr>
              <a:t>Hopes, Fears and Existential Dread</a:t>
            </a:r>
            <a:r>
              <a:rPr lang="en-US" sz="3200" b="1" dirty="0">
                <a:effectLst>
                  <a:outerShdw blurRad="50800" dist="38100" dir="2700000" algn="tl">
                    <a:srgbClr val="000000">
                      <a:alpha val="40000"/>
                    </a:srgbClr>
                  </a:outerShdw>
                </a:effectLst>
                <a:latin typeface="Calibri" panose="020F0502020204030204" pitchFamily="34" charset="0"/>
                <a:ea typeface="Times New Roman" panose="02020603050405020304" pitchFamily="18" charset="0"/>
              </a:rPr>
              <a:t> </a:t>
            </a:r>
            <a:br>
              <a:rPr lang="en-US" sz="1800" b="1" dirty="0">
                <a:effectLst/>
                <a:latin typeface="Times New Roman" panose="02020603050405020304" pitchFamily="18" charset="0"/>
                <a:ea typeface="Calibri" panose="020F0502020204030204" pitchFamily="34" charset="0"/>
              </a:rPr>
            </a:br>
            <a:br>
              <a:rPr lang="en-US" sz="5400" dirty="0"/>
            </a:br>
            <a:br>
              <a:rPr lang="en-US" sz="5400" dirty="0"/>
            </a:br>
            <a:endParaRPr lang="en-UG" sz="5400" dirty="0"/>
          </a:p>
        </p:txBody>
      </p:sp>
      <p:sp>
        <p:nvSpPr>
          <p:cNvPr id="3" name="Text Placeholder 2">
            <a:extLst>
              <a:ext uri="{FF2B5EF4-FFF2-40B4-BE49-F238E27FC236}">
                <a16:creationId xmlns:a16="http://schemas.microsoft.com/office/drawing/2014/main" id="{8321749A-F0A1-42A3-8332-1D2F47040A14}"/>
              </a:ext>
            </a:extLst>
          </p:cNvPr>
          <p:cNvSpPr>
            <a:spLocks noGrp="1"/>
          </p:cNvSpPr>
          <p:nvPr>
            <p:ph type="body" sz="quarter" idx="10"/>
          </p:nvPr>
        </p:nvSpPr>
        <p:spPr>
          <a:xfrm>
            <a:off x="1835943" y="3872363"/>
            <a:ext cx="10183392" cy="638728"/>
          </a:xfrm>
        </p:spPr>
        <p:txBody>
          <a:bodyPr/>
          <a:lstStyle/>
          <a:p>
            <a:pPr algn="ctr"/>
            <a:r>
              <a:rPr lang="en-US" sz="2800" dirty="0">
                <a:solidFill>
                  <a:schemeClr val="bg1"/>
                </a:solidFill>
              </a:rPr>
              <a:t> Financial Professionals Association </a:t>
            </a:r>
          </a:p>
          <a:p>
            <a:pPr algn="ctr"/>
            <a:r>
              <a:rPr lang="en-US" sz="2800" dirty="0">
                <a:solidFill>
                  <a:schemeClr val="bg1"/>
                </a:solidFill>
              </a:rPr>
              <a:t>of Northeast Ohio</a:t>
            </a:r>
          </a:p>
          <a:p>
            <a:pPr algn="ctr"/>
            <a:r>
              <a:rPr lang="en-US" sz="2800">
                <a:solidFill>
                  <a:schemeClr val="bg1"/>
                </a:solidFill>
              </a:rPr>
              <a:t>May 16, </a:t>
            </a:r>
            <a:r>
              <a:rPr lang="en-US" sz="2800" dirty="0">
                <a:solidFill>
                  <a:schemeClr val="bg1"/>
                </a:solidFill>
              </a:rPr>
              <a:t>2024</a:t>
            </a:r>
          </a:p>
          <a:p>
            <a:pPr algn="ctr"/>
            <a:endParaRPr lang="en-US" dirty="0"/>
          </a:p>
        </p:txBody>
      </p:sp>
      <p:sp>
        <p:nvSpPr>
          <p:cNvPr id="9" name="Text Placeholder 8"/>
          <p:cNvSpPr>
            <a:spLocks noGrp="1"/>
          </p:cNvSpPr>
          <p:nvPr>
            <p:ph type="body" sz="quarter" idx="11"/>
          </p:nvPr>
        </p:nvSpPr>
        <p:spPr>
          <a:xfrm>
            <a:off x="1919814" y="5494053"/>
            <a:ext cx="8707112" cy="563842"/>
          </a:xfrm>
        </p:spPr>
        <p:txBody>
          <a:bodyPr/>
          <a:lstStyle/>
          <a:p>
            <a:r>
              <a:rPr lang="en-US" sz="2400" dirty="0"/>
              <a:t>Matthew f. kadish</a:t>
            </a:r>
          </a:p>
          <a:p>
            <a:r>
              <a:rPr lang="en-US" sz="2000" dirty="0"/>
              <a:t>	Partner, Frantz ward llp</a:t>
            </a:r>
          </a:p>
          <a:p>
            <a:r>
              <a:rPr lang="en-US" sz="2000" dirty="0"/>
              <a:t>	president, small business council of America (SBCA)</a:t>
            </a:r>
          </a:p>
        </p:txBody>
      </p:sp>
      <p:pic>
        <p:nvPicPr>
          <p:cNvPr id="5" name="Picture 4" descr="A picture containing drawing, food, plate&#10;&#10;Description automatically generated">
            <a:extLst>
              <a:ext uri="{FF2B5EF4-FFF2-40B4-BE49-F238E27FC236}">
                <a16:creationId xmlns:a16="http://schemas.microsoft.com/office/drawing/2014/main" id="{8EC0FB0A-201F-4970-BE5B-A3EEFC5E2F14}"/>
              </a:ext>
            </a:extLst>
          </p:cNvPr>
          <p:cNvPicPr>
            <a:picLocks noChangeAspect="1"/>
          </p:cNvPicPr>
          <p:nvPr/>
        </p:nvPicPr>
        <p:blipFill>
          <a:blip r:embed="rId3"/>
          <a:stretch>
            <a:fillRect/>
          </a:stretch>
        </p:blipFill>
        <p:spPr>
          <a:xfrm>
            <a:off x="7154286" y="7236456"/>
            <a:ext cx="3136491" cy="857634"/>
          </a:xfrm>
          <a:prstGeom prst="rect">
            <a:avLst/>
          </a:prstGeom>
        </p:spPr>
      </p:pic>
    </p:spTree>
    <p:extLst>
      <p:ext uri="{BB962C8B-B14F-4D97-AF65-F5344CB8AC3E}">
        <p14:creationId xmlns:p14="http://schemas.microsoft.com/office/powerpoint/2010/main" val="2374990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813978" y="2564117"/>
            <a:ext cx="11341628" cy="1371600"/>
          </a:xfrm>
        </p:spPr>
        <p:txBody>
          <a:bodyPr/>
          <a:lstStyle/>
          <a:p>
            <a:pPr algn="ctr"/>
            <a:r>
              <a:rPr lang="en-US" dirty="0"/>
              <a:t>hope, fear </a:t>
            </a:r>
            <a:br>
              <a:rPr lang="en-US" dirty="0"/>
            </a:br>
            <a:r>
              <a:rPr lang="en-US" dirty="0"/>
              <a:t>+</a:t>
            </a:r>
            <a:br>
              <a:rPr lang="en-US" dirty="0"/>
            </a:br>
            <a:r>
              <a:rPr lang="en-US" dirty="0"/>
              <a:t>existential dread</a:t>
            </a:r>
          </a:p>
        </p:txBody>
      </p:sp>
    </p:spTree>
    <p:extLst>
      <p:ext uri="{BB962C8B-B14F-4D97-AF65-F5344CB8AC3E}">
        <p14:creationId xmlns:p14="http://schemas.microsoft.com/office/powerpoint/2010/main" val="2202992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pPr algn="ctr"/>
            <a:r>
              <a:rPr lang="en-US" dirty="0"/>
              <a:t>EXISTENTIAL DREAD: </a:t>
            </a:r>
          </a:p>
          <a:p>
            <a:pPr algn="ctr"/>
            <a:r>
              <a:rPr lang="en-US" dirty="0"/>
              <a:t>“There is great power in ignorance”</a:t>
            </a:r>
          </a:p>
          <a:p>
            <a:endParaRPr lang="en-US" dirty="0"/>
          </a:p>
        </p:txBody>
      </p:sp>
      <p:sp>
        <p:nvSpPr>
          <p:cNvPr id="7" name="Rectangle 1">
            <a:extLst>
              <a:ext uri="{FF2B5EF4-FFF2-40B4-BE49-F238E27FC236}">
                <a16:creationId xmlns:a16="http://schemas.microsoft.com/office/drawing/2014/main" id="{E7FD7C3E-CE2C-65EC-B181-C0FC4CBB2C5C}"/>
              </a:ext>
            </a:extLst>
          </p:cNvPr>
          <p:cNvSpPr>
            <a:spLocks noGrp="1" noChangeArrowheads="1"/>
          </p:cNvSpPr>
          <p:nvPr>
            <p:ph type="body" sz="quarter" idx="11"/>
          </p:nvPr>
        </p:nvSpPr>
        <p:spPr bwMode="auto">
          <a:xfrm>
            <a:off x="1228249" y="4618725"/>
            <a:ext cx="12701111"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None/>
              <a:tabLst/>
            </a:pPr>
            <a:r>
              <a:rPr kumimoji="0" lang="en-US" altLang="en-US" sz="2000" b="0" i="0" u="none" strike="noStrike" cap="none" normalizeH="0" baseline="0" dirty="0">
                <a:ln>
                  <a:noFill/>
                </a:ln>
                <a:solidFill>
                  <a:schemeClr val="tx1"/>
                </a:solidFill>
                <a:effectLst/>
                <a:latin typeface="Arial" panose="020B0604020202020204" pitchFamily="34" charset="0"/>
                <a:hlinkClick r:id="rId3"/>
              </a:rPr>
              <a:t>Kay </a:t>
            </a:r>
            <a:r>
              <a:rPr kumimoji="0" lang="en-US" altLang="en-US" sz="2000" b="0" i="0" u="none" strike="noStrike" cap="none" normalizeH="0" baseline="0" dirty="0">
                <a:ln>
                  <a:noFill/>
                </a:ln>
                <a:solidFill>
                  <a:schemeClr val="tx1"/>
                </a:solidFill>
                <a:effectLst/>
                <a:latin typeface="Arial" panose="020B0604020202020204" pitchFamily="34" charset="0"/>
              </a:rPr>
              <a:t>: We do not discharge our weapons in view of the public!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hlinkClick r:id="rId4"/>
              </a:rPr>
              <a:t>Jay </a:t>
            </a:r>
            <a:r>
              <a:rPr kumimoji="0" lang="en-US" altLang="en-US" sz="2000" b="0" i="0" u="none" strike="noStrike" cap="none" normalizeH="0" baseline="0" dirty="0">
                <a:ln>
                  <a:noFill/>
                </a:ln>
                <a:solidFill>
                  <a:schemeClr val="tx1"/>
                </a:solidFill>
                <a:effectLst/>
                <a:latin typeface="Arial" panose="020B0604020202020204" pitchFamily="34" charset="0"/>
              </a:rPr>
              <a:t>: Man, we </a:t>
            </a:r>
            <a:r>
              <a:rPr kumimoji="0" lang="en-US" altLang="en-US" sz="2000" b="0" i="0" u="none" strike="noStrike" cap="none" normalizeH="0" baseline="0" dirty="0" err="1">
                <a:ln>
                  <a:noFill/>
                </a:ln>
                <a:solidFill>
                  <a:schemeClr val="tx1"/>
                </a:solidFill>
                <a:effectLst/>
                <a:latin typeface="Arial" panose="020B0604020202020204" pitchFamily="34" charset="0"/>
              </a:rPr>
              <a:t>ain't</a:t>
            </a:r>
            <a:r>
              <a:rPr kumimoji="0" lang="en-US" altLang="en-US" sz="2000" b="0" i="0" u="none" strike="noStrike" cap="none" normalizeH="0" baseline="0" dirty="0">
                <a:ln>
                  <a:noFill/>
                </a:ln>
                <a:solidFill>
                  <a:schemeClr val="tx1"/>
                </a:solidFill>
                <a:effectLst/>
                <a:latin typeface="Arial" panose="020B0604020202020204" pitchFamily="34" charset="0"/>
              </a:rPr>
              <a:t> got time for this cover-up bullshit! I don't know whether or not you've forgotten, but there's an </a:t>
            </a:r>
            <a:r>
              <a:rPr kumimoji="0" lang="en-US" altLang="en-US" sz="2000" b="0" i="0" u="none" strike="noStrike" cap="none" normalizeH="0" baseline="0" dirty="0" err="1">
                <a:ln>
                  <a:noFill/>
                </a:ln>
                <a:solidFill>
                  <a:schemeClr val="tx1"/>
                </a:solidFill>
                <a:effectLst/>
                <a:latin typeface="Arial" panose="020B0604020202020204" pitchFamily="34" charset="0"/>
              </a:rPr>
              <a:t>Arquillian</a:t>
            </a:r>
            <a:r>
              <a:rPr kumimoji="0" lang="en-US" altLang="en-US" sz="2000" b="0" i="0" u="none" strike="noStrike" cap="none" normalizeH="0" baseline="0" dirty="0">
                <a:ln>
                  <a:noFill/>
                </a:ln>
                <a:solidFill>
                  <a:schemeClr val="tx1"/>
                </a:solidFill>
                <a:effectLst/>
                <a:latin typeface="Arial" panose="020B0604020202020204" pitchFamily="34" charset="0"/>
              </a:rPr>
              <a:t> Battle Cruiser that's about to...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hlinkClick r:id="rId3"/>
              </a:rPr>
              <a:t>Kay </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1" i="0" u="none" strike="noStrike" cap="none" normalizeH="0" baseline="0" dirty="0">
                <a:ln>
                  <a:noFill/>
                </a:ln>
                <a:solidFill>
                  <a:schemeClr val="tx1"/>
                </a:solidFill>
                <a:effectLst/>
                <a:latin typeface="Arial" panose="020B0604020202020204" pitchFamily="34" charset="0"/>
              </a:rPr>
              <a:t>There's always an </a:t>
            </a:r>
            <a:r>
              <a:rPr kumimoji="0" lang="en-US" altLang="en-US" sz="2000" b="1" i="0" u="none" strike="noStrike" cap="none" normalizeH="0" baseline="0" dirty="0" err="1">
                <a:ln>
                  <a:noFill/>
                </a:ln>
                <a:solidFill>
                  <a:schemeClr val="tx1"/>
                </a:solidFill>
                <a:effectLst/>
                <a:latin typeface="Arial" panose="020B0604020202020204" pitchFamily="34" charset="0"/>
              </a:rPr>
              <a:t>Arquillian</a:t>
            </a:r>
            <a:r>
              <a:rPr kumimoji="0" lang="en-US" altLang="en-US" sz="2000" b="1" i="0" u="none" strike="noStrike" cap="none" normalizeH="0" baseline="0" dirty="0">
                <a:ln>
                  <a:noFill/>
                </a:ln>
                <a:solidFill>
                  <a:schemeClr val="tx1"/>
                </a:solidFill>
                <a:effectLst/>
                <a:latin typeface="Arial" panose="020B0604020202020204" pitchFamily="34" charset="0"/>
              </a:rPr>
              <a:t> Battle Cruiser, or a </a:t>
            </a:r>
            <a:r>
              <a:rPr kumimoji="0" lang="en-US" altLang="en-US" sz="2000" b="1" i="0" u="none" strike="noStrike" cap="none" normalizeH="0" baseline="0" dirty="0" err="1">
                <a:ln>
                  <a:noFill/>
                </a:ln>
                <a:solidFill>
                  <a:schemeClr val="tx1"/>
                </a:solidFill>
                <a:effectLst/>
                <a:latin typeface="Arial" panose="020B0604020202020204" pitchFamily="34" charset="0"/>
              </a:rPr>
              <a:t>Corillian</a:t>
            </a:r>
            <a:r>
              <a:rPr kumimoji="0" lang="en-US" altLang="en-US" sz="2000" b="1" i="0" u="none" strike="noStrike" cap="none" normalizeH="0" baseline="0" dirty="0">
                <a:ln>
                  <a:noFill/>
                </a:ln>
                <a:solidFill>
                  <a:schemeClr val="tx1"/>
                </a:solidFill>
                <a:effectLst/>
                <a:latin typeface="Arial" panose="020B0604020202020204" pitchFamily="34" charset="0"/>
              </a:rPr>
              <a:t> Death Ray, or an intergalactic plague that is about to wipe out all life on this miserable little planet, and the only way these people can get on with their happy lives is that they DO NOT KNOW ABOUT IT!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2000" dirty="0">
                <a:latin typeface="Arial" panose="020B0604020202020204" pitchFamily="34" charset="0"/>
              </a:rPr>
              <a:t>Men in Black (1997)</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pic>
        <p:nvPicPr>
          <p:cNvPr id="9" name="Picture 8" descr="A person in sunglasses pointing at a lighter&#10;&#10;Description automatically generated">
            <a:extLst>
              <a:ext uri="{FF2B5EF4-FFF2-40B4-BE49-F238E27FC236}">
                <a16:creationId xmlns:a16="http://schemas.microsoft.com/office/drawing/2014/main" id="{56BE7DE7-E4B1-608B-2B8E-B42F2885EAA4}"/>
              </a:ext>
            </a:extLst>
          </p:cNvPr>
          <p:cNvPicPr>
            <a:picLocks noChangeAspect="1"/>
          </p:cNvPicPr>
          <p:nvPr/>
        </p:nvPicPr>
        <p:blipFill>
          <a:blip r:embed="rId5"/>
          <a:stretch>
            <a:fillRect/>
          </a:stretch>
        </p:blipFill>
        <p:spPr>
          <a:xfrm>
            <a:off x="5280932" y="2202180"/>
            <a:ext cx="4068536" cy="2278380"/>
          </a:xfrm>
          <a:prstGeom prst="rect">
            <a:avLst/>
          </a:prstGeom>
        </p:spPr>
      </p:pic>
    </p:spTree>
    <p:extLst>
      <p:ext uri="{BB962C8B-B14F-4D97-AF65-F5344CB8AC3E}">
        <p14:creationId xmlns:p14="http://schemas.microsoft.com/office/powerpoint/2010/main" val="4143993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pPr algn="ctr"/>
            <a:r>
              <a:rPr lang="en-US" dirty="0"/>
              <a:t>Fear:</a:t>
            </a:r>
          </a:p>
          <a:p>
            <a:pPr algn="ctr"/>
            <a:r>
              <a:rPr lang="en-US" dirty="0"/>
              <a:t>The world is always ending</a:t>
            </a:r>
          </a:p>
          <a:p>
            <a:endParaRPr lang="en-US" dirty="0"/>
          </a:p>
        </p:txBody>
      </p:sp>
      <p:sp>
        <p:nvSpPr>
          <p:cNvPr id="7" name="Rectangle 1">
            <a:extLst>
              <a:ext uri="{FF2B5EF4-FFF2-40B4-BE49-F238E27FC236}">
                <a16:creationId xmlns:a16="http://schemas.microsoft.com/office/drawing/2014/main" id="{E7FD7C3E-CE2C-65EC-B181-C0FC4CBB2C5C}"/>
              </a:ext>
            </a:extLst>
          </p:cNvPr>
          <p:cNvSpPr>
            <a:spLocks noGrp="1" noChangeArrowheads="1"/>
          </p:cNvSpPr>
          <p:nvPr>
            <p:ph type="body" sz="quarter" idx="11"/>
          </p:nvPr>
        </p:nvSpPr>
        <p:spPr bwMode="auto">
          <a:xfrm>
            <a:off x="679609" y="2380977"/>
            <a:ext cx="5050631"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None/>
              <a:tabLst/>
            </a:pPr>
            <a:r>
              <a:rPr kumimoji="0" lang="en-US" altLang="en-US" sz="2800" b="0" i="0" u="none" strike="noStrike" cap="none" normalizeH="0" baseline="0" dirty="0">
                <a:ln>
                  <a:noFill/>
                </a:ln>
                <a:solidFill>
                  <a:schemeClr val="tx1"/>
                </a:solidFill>
                <a:effectLst/>
                <a:latin typeface="Arial" panose="020B0604020202020204" pitchFamily="34" charset="0"/>
              </a:rPr>
              <a:t>“The world is always ending, and the end is always being averted, by love or foolishness or just plain old dumb luck.”</a:t>
            </a:r>
          </a:p>
          <a:p>
            <a:pPr marL="0" marR="0" lvl="0" indent="0" algn="just" defTabSz="914400" rtl="0" eaLnBrk="0" fontAlgn="base" latinLnBrk="0" hangingPunct="0">
              <a:lnSpc>
                <a:spcPct val="100000"/>
              </a:lnSpc>
              <a:spcBef>
                <a:spcPct val="0"/>
              </a:spcBef>
              <a:spcAft>
                <a:spcPct val="0"/>
              </a:spcAft>
              <a:buClrTx/>
              <a:buSzTx/>
              <a:buNone/>
              <a:tabLst/>
            </a:pPr>
            <a:r>
              <a:rPr lang="en-US" altLang="en-US" sz="2800" dirty="0">
                <a:latin typeface="Arial" panose="020B0604020202020204" pitchFamily="34" charset="0"/>
              </a:rPr>
              <a:t>   -- Neil </a:t>
            </a:r>
            <a:r>
              <a:rPr lang="en-US" altLang="en-US" sz="2800" dirty="0" err="1">
                <a:latin typeface="Arial" panose="020B0604020202020204" pitchFamily="34" charset="0"/>
              </a:rPr>
              <a:t>Gaiman</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637FDA72-214B-CC68-BB5F-D176276408C0}"/>
              </a:ext>
            </a:extLst>
          </p:cNvPr>
          <p:cNvSpPr txBox="1">
            <a:spLocks noChangeArrowheads="1"/>
          </p:cNvSpPr>
          <p:nvPr/>
        </p:nvSpPr>
        <p:spPr bwMode="auto">
          <a:xfrm>
            <a:off x="5273040" y="4947119"/>
            <a:ext cx="5050631"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marL="489833" indent="-489833" algn="l" defTabSz="653110" rtl="0" eaLnBrk="1" latinLnBrk="0" hangingPunct="1">
              <a:spcBef>
                <a:spcPct val="20000"/>
              </a:spcBef>
              <a:buClr>
                <a:srgbClr val="1B3668"/>
              </a:buClr>
              <a:buFont typeface="Arial"/>
              <a:buChar char="•"/>
              <a:defRPr sz="3200" kern="1200">
                <a:solidFill>
                  <a:schemeClr val="tx1"/>
                </a:solidFill>
                <a:latin typeface="+mn-lt"/>
                <a:ea typeface="+mn-ea"/>
                <a:cs typeface="+mn-cs"/>
              </a:defRPr>
            </a:lvl1pPr>
            <a:lvl2pPr marL="1061304" indent="-408194" algn="l" defTabSz="653110" rtl="0" eaLnBrk="1" latinLnBrk="0" hangingPunct="1">
              <a:spcBef>
                <a:spcPct val="20000"/>
              </a:spcBef>
              <a:buClr>
                <a:srgbClr val="1B3668"/>
              </a:buClr>
              <a:buFont typeface="Arial"/>
              <a:buChar char="–"/>
              <a:defRPr sz="3200" kern="1200">
                <a:solidFill>
                  <a:schemeClr val="tx1"/>
                </a:solidFill>
                <a:latin typeface="+mn-lt"/>
                <a:ea typeface="+mn-ea"/>
                <a:cs typeface="+mn-cs"/>
              </a:defRPr>
            </a:lvl2pPr>
            <a:lvl3pPr marL="1632776" indent="-326555" algn="l" defTabSz="653110" rtl="0" eaLnBrk="1" latinLnBrk="0" hangingPunct="1">
              <a:spcBef>
                <a:spcPct val="20000"/>
              </a:spcBef>
              <a:buClr>
                <a:srgbClr val="1B3668"/>
              </a:buClr>
              <a:buFont typeface="Arial"/>
              <a:buChar char="•"/>
              <a:defRPr sz="3200" kern="1200">
                <a:solidFill>
                  <a:schemeClr val="tx1"/>
                </a:solidFill>
                <a:latin typeface="+mn-lt"/>
                <a:ea typeface="+mn-ea"/>
                <a:cs typeface="+mn-cs"/>
              </a:defRPr>
            </a:lvl3pPr>
            <a:lvl4pPr marL="2285886" indent="-326555" algn="l" defTabSz="653110" rtl="0" eaLnBrk="1" latinLnBrk="0" hangingPunct="1">
              <a:spcBef>
                <a:spcPct val="20000"/>
              </a:spcBef>
              <a:buClr>
                <a:srgbClr val="1B3668"/>
              </a:buClr>
              <a:buFont typeface="Arial"/>
              <a:buChar char="–"/>
              <a:defRPr sz="3200" kern="1200">
                <a:solidFill>
                  <a:schemeClr val="tx1"/>
                </a:solidFill>
                <a:latin typeface="+mn-lt"/>
                <a:ea typeface="+mn-ea"/>
                <a:cs typeface="+mn-cs"/>
              </a:defRPr>
            </a:lvl4pPr>
            <a:lvl5pPr marL="2938996" indent="-326555" algn="l" defTabSz="653110" rtl="0" eaLnBrk="1" latinLnBrk="0" hangingPunct="1">
              <a:spcBef>
                <a:spcPct val="20000"/>
              </a:spcBef>
              <a:buClr>
                <a:srgbClr val="1B3668"/>
              </a:buClr>
              <a:buFont typeface="Arial"/>
              <a:buChar char="»"/>
              <a:defRPr sz="3200" kern="1200">
                <a:solidFill>
                  <a:schemeClr val="tx1"/>
                </a:solidFill>
                <a:latin typeface="+mn-lt"/>
                <a:ea typeface="+mn-ea"/>
                <a:cs typeface="+mn-cs"/>
              </a:defRPr>
            </a:lvl5pPr>
            <a:lvl6pPr marL="3592106" indent="-326555" algn="l" defTabSz="653110" rtl="0" eaLnBrk="1" latinLnBrk="0" hangingPunct="1">
              <a:spcBef>
                <a:spcPct val="20000"/>
              </a:spcBef>
              <a:buFont typeface="Arial"/>
              <a:buChar char="•"/>
              <a:defRPr sz="2900" kern="1200">
                <a:solidFill>
                  <a:schemeClr val="tx1"/>
                </a:solidFill>
                <a:latin typeface="+mn-lt"/>
                <a:ea typeface="+mn-ea"/>
                <a:cs typeface="+mn-cs"/>
              </a:defRPr>
            </a:lvl6pPr>
            <a:lvl7pPr marL="4245216" indent="-326555" algn="l" defTabSz="653110" rtl="0" eaLnBrk="1" latinLnBrk="0" hangingPunct="1">
              <a:spcBef>
                <a:spcPct val="20000"/>
              </a:spcBef>
              <a:buFont typeface="Arial"/>
              <a:buChar char="•"/>
              <a:defRPr sz="2900" kern="1200">
                <a:solidFill>
                  <a:schemeClr val="tx1"/>
                </a:solidFill>
                <a:latin typeface="+mn-lt"/>
                <a:ea typeface="+mn-ea"/>
                <a:cs typeface="+mn-cs"/>
              </a:defRPr>
            </a:lvl7pPr>
            <a:lvl8pPr marL="4898327" indent="-326555" algn="l" defTabSz="653110" rtl="0" eaLnBrk="1" latinLnBrk="0" hangingPunct="1">
              <a:spcBef>
                <a:spcPct val="20000"/>
              </a:spcBef>
              <a:buFont typeface="Arial"/>
              <a:buChar char="•"/>
              <a:defRPr sz="2900" kern="1200">
                <a:solidFill>
                  <a:schemeClr val="tx1"/>
                </a:solidFill>
                <a:latin typeface="+mn-lt"/>
                <a:ea typeface="+mn-ea"/>
                <a:cs typeface="+mn-cs"/>
              </a:defRPr>
            </a:lvl8pPr>
            <a:lvl9pPr marL="5551437" indent="-326555" algn="l" defTabSz="653110" rtl="0" eaLnBrk="1" latinLnBrk="0" hangingPunct="1">
              <a:spcBef>
                <a:spcPct val="20000"/>
              </a:spcBef>
              <a:buFont typeface="Arial"/>
              <a:buChar char="•"/>
              <a:defRPr sz="2900" kern="1200">
                <a:solidFill>
                  <a:schemeClr val="tx1"/>
                </a:solidFill>
                <a:latin typeface="+mn-lt"/>
                <a:ea typeface="+mn-ea"/>
                <a:cs typeface="+mn-cs"/>
              </a:defRPr>
            </a:lvl9pPr>
          </a:lstStyle>
          <a:p>
            <a:pPr marL="0" indent="0" algn="just" defTabSz="914400" eaLnBrk="0" fontAlgn="base" hangingPunct="0">
              <a:spcBef>
                <a:spcPct val="0"/>
              </a:spcBef>
              <a:spcAft>
                <a:spcPct val="0"/>
              </a:spcAft>
              <a:buClrTx/>
              <a:buFont typeface="Arial"/>
              <a:buNone/>
            </a:pPr>
            <a:r>
              <a:rPr lang="en-US" altLang="en-US" sz="2800" dirty="0">
                <a:latin typeface="Arial" panose="020B0604020202020204" pitchFamily="34" charset="0"/>
              </a:rPr>
              <a:t>“The world is always ending; the exact date depends on when you came into it.”</a:t>
            </a:r>
          </a:p>
          <a:p>
            <a:pPr marL="0" indent="0" algn="just" defTabSz="914400" eaLnBrk="0" fontAlgn="base" hangingPunct="0">
              <a:spcBef>
                <a:spcPct val="0"/>
              </a:spcBef>
              <a:spcAft>
                <a:spcPct val="0"/>
              </a:spcAft>
              <a:buClrTx/>
              <a:buFont typeface="Arial"/>
              <a:buNone/>
            </a:pPr>
            <a:r>
              <a:rPr lang="en-US" altLang="en-US" sz="2800" dirty="0">
                <a:latin typeface="Arial" panose="020B0604020202020204" pitchFamily="34" charset="0"/>
              </a:rPr>
              <a:t>   -- Arthur Miller</a:t>
            </a:r>
          </a:p>
        </p:txBody>
      </p:sp>
      <p:pic>
        <p:nvPicPr>
          <p:cNvPr id="5" name="Picture 4" descr="A yellow and black sticker with white text&#10;&#10;Description automatically generated">
            <a:extLst>
              <a:ext uri="{FF2B5EF4-FFF2-40B4-BE49-F238E27FC236}">
                <a16:creationId xmlns:a16="http://schemas.microsoft.com/office/drawing/2014/main" id="{885EB922-3E2A-9E07-B89A-4F5CB4069EBA}"/>
              </a:ext>
            </a:extLst>
          </p:cNvPr>
          <p:cNvPicPr>
            <a:picLocks noChangeAspect="1"/>
          </p:cNvPicPr>
          <p:nvPr/>
        </p:nvPicPr>
        <p:blipFill>
          <a:blip r:embed="rId3"/>
          <a:stretch>
            <a:fillRect/>
          </a:stretch>
        </p:blipFill>
        <p:spPr>
          <a:xfrm>
            <a:off x="10721669" y="2380976"/>
            <a:ext cx="3625362" cy="2246770"/>
          </a:xfrm>
          <a:prstGeom prst="rect">
            <a:avLst/>
          </a:prstGeom>
        </p:spPr>
      </p:pic>
    </p:spTree>
    <p:extLst>
      <p:ext uri="{BB962C8B-B14F-4D97-AF65-F5344CB8AC3E}">
        <p14:creationId xmlns:p14="http://schemas.microsoft.com/office/powerpoint/2010/main" val="3777351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pPr algn="ctr"/>
            <a:r>
              <a:rPr lang="en-US" dirty="0"/>
              <a:t>Hope</a:t>
            </a:r>
          </a:p>
        </p:txBody>
      </p:sp>
      <p:pic>
        <p:nvPicPr>
          <p:cNvPr id="3" name="Picture 2" descr="A text on a black background&#10;&#10;Description automatically generated">
            <a:extLst>
              <a:ext uri="{FF2B5EF4-FFF2-40B4-BE49-F238E27FC236}">
                <a16:creationId xmlns:a16="http://schemas.microsoft.com/office/drawing/2014/main" id="{530A1BDB-3DB2-DB55-3F70-486F772D5D30}"/>
              </a:ext>
            </a:extLst>
          </p:cNvPr>
          <p:cNvPicPr>
            <a:picLocks noChangeAspect="1"/>
          </p:cNvPicPr>
          <p:nvPr/>
        </p:nvPicPr>
        <p:blipFill>
          <a:blip r:embed="rId3"/>
          <a:stretch>
            <a:fillRect/>
          </a:stretch>
        </p:blipFill>
        <p:spPr>
          <a:xfrm>
            <a:off x="3705308" y="1566407"/>
            <a:ext cx="6638346" cy="5310676"/>
          </a:xfrm>
          <a:prstGeom prst="rect">
            <a:avLst/>
          </a:prstGeom>
        </p:spPr>
      </p:pic>
    </p:spTree>
    <p:extLst>
      <p:ext uri="{BB962C8B-B14F-4D97-AF65-F5344CB8AC3E}">
        <p14:creationId xmlns:p14="http://schemas.microsoft.com/office/powerpoint/2010/main" val="1906226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644386" y="2409697"/>
            <a:ext cx="11341628" cy="1371600"/>
          </a:xfrm>
        </p:spPr>
        <p:txBody>
          <a:bodyPr/>
          <a:lstStyle/>
          <a:p>
            <a:pPr algn="ctr"/>
            <a:r>
              <a:rPr lang="en-US" dirty="0"/>
              <a:t>Congress</a:t>
            </a:r>
            <a:br>
              <a:rPr lang="en-US" dirty="0"/>
            </a:br>
            <a:r>
              <a:rPr lang="en-US" dirty="0"/>
              <a:t>2023-2024</a:t>
            </a:r>
            <a:br>
              <a:rPr lang="en-US" dirty="0"/>
            </a:br>
            <a:r>
              <a:rPr lang="en-US" dirty="0"/>
              <a:t> </a:t>
            </a:r>
            <a:br>
              <a:rPr lang="en-US" dirty="0"/>
            </a:br>
            <a:endParaRPr lang="en-US" dirty="0"/>
          </a:p>
        </p:txBody>
      </p:sp>
    </p:spTree>
    <p:extLst>
      <p:ext uri="{BB962C8B-B14F-4D97-AF65-F5344CB8AC3E}">
        <p14:creationId xmlns:p14="http://schemas.microsoft.com/office/powerpoint/2010/main" val="2944769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pPr algn="ctr"/>
            <a:r>
              <a:rPr lang="en-US" sz="3600" dirty="0">
                <a:solidFill>
                  <a:srgbClr val="FF0000"/>
                </a:solidFill>
              </a:rPr>
              <a:t>factions</a:t>
            </a:r>
          </a:p>
          <a:p>
            <a:pPr algn="ctr"/>
            <a:endParaRPr lang="en-US" sz="2400" dirty="0">
              <a:solidFill>
                <a:srgbClr val="FF0000"/>
              </a:solidFill>
            </a:endParaRPr>
          </a:p>
        </p:txBody>
      </p:sp>
      <p:sp>
        <p:nvSpPr>
          <p:cNvPr id="5" name="Text Placeholder 4"/>
          <p:cNvSpPr>
            <a:spLocks noGrp="1"/>
          </p:cNvSpPr>
          <p:nvPr>
            <p:ph type="body" sz="quarter" idx="11"/>
          </p:nvPr>
        </p:nvSpPr>
        <p:spPr>
          <a:xfrm>
            <a:off x="932609" y="1135751"/>
            <a:ext cx="12268200" cy="5698408"/>
          </a:xfrm>
        </p:spPr>
        <p:txBody>
          <a:bodyPr/>
          <a:lstStyle/>
          <a:p>
            <a:r>
              <a:rPr lang="en-US" sz="1600" dirty="0"/>
              <a:t>Rs:    </a:t>
            </a:r>
            <a:r>
              <a:rPr lang="en-US" sz="1600" dirty="0">
                <a:hlinkClick r:id="rId3"/>
              </a:rPr>
              <a:t>Ongoing battle between different factions</a:t>
            </a:r>
            <a:r>
              <a:rPr lang="en-US" sz="1600" dirty="0"/>
              <a:t>:</a:t>
            </a:r>
          </a:p>
          <a:p>
            <a:pPr lvl="1"/>
            <a:r>
              <a:rPr lang="en-US" sz="1600" u="sng" dirty="0"/>
              <a:t>Establishment</a:t>
            </a:r>
            <a:r>
              <a:rPr lang="en-US" sz="1600" dirty="0"/>
              <a:t> = endangered species?  </a:t>
            </a:r>
          </a:p>
          <a:p>
            <a:pPr lvl="2"/>
            <a:r>
              <a:rPr lang="en-US" sz="1600" dirty="0"/>
              <a:t>“Top of the Ticket” – compare Biden (Ds); </a:t>
            </a:r>
            <a:r>
              <a:rPr lang="en-US" sz="1600" dirty="0">
                <a:hlinkClick r:id="rId4"/>
              </a:rPr>
              <a:t>Nikki Haley </a:t>
            </a:r>
            <a:r>
              <a:rPr lang="en-US" sz="1600" dirty="0"/>
              <a:t>(Rs)</a:t>
            </a:r>
          </a:p>
          <a:p>
            <a:pPr lvl="2"/>
            <a:r>
              <a:rPr lang="en-US" sz="1600" dirty="0"/>
              <a:t>House - Reps </a:t>
            </a:r>
            <a:r>
              <a:rPr lang="en-US" sz="1600" strike="sngStrike" dirty="0"/>
              <a:t>Cheney</a:t>
            </a:r>
            <a:r>
              <a:rPr lang="en-US" sz="1600" dirty="0"/>
              <a:t>, </a:t>
            </a:r>
            <a:r>
              <a:rPr lang="en-US" sz="1600" strike="sngStrike" dirty="0"/>
              <a:t>Kinzinger</a:t>
            </a:r>
            <a:r>
              <a:rPr lang="en-US" sz="1600" dirty="0"/>
              <a:t>, </a:t>
            </a:r>
            <a:r>
              <a:rPr lang="en-US" sz="1600" strike="sngStrike" dirty="0"/>
              <a:t>McCarthy</a:t>
            </a:r>
            <a:r>
              <a:rPr lang="en-US" sz="1600" dirty="0"/>
              <a:t>; Speaker Johnson</a:t>
            </a:r>
          </a:p>
          <a:p>
            <a:pPr lvl="2"/>
            <a:r>
              <a:rPr lang="en-US" sz="1600" dirty="0"/>
              <a:t>Senate - </a:t>
            </a:r>
            <a:r>
              <a:rPr lang="en-US" sz="1600" strike="sngStrike" dirty="0"/>
              <a:t>Sasse</a:t>
            </a:r>
            <a:r>
              <a:rPr lang="en-US" sz="1600" dirty="0"/>
              <a:t>, </a:t>
            </a:r>
            <a:r>
              <a:rPr lang="en-US" sz="1600" strike="sngStrike" dirty="0"/>
              <a:t>Portman</a:t>
            </a:r>
            <a:r>
              <a:rPr lang="en-US" sz="1600" dirty="0"/>
              <a:t>, Romney, Murkowski, Collins, </a:t>
            </a:r>
            <a:r>
              <a:rPr lang="en-US" sz="1600" strike="sngStrike" dirty="0"/>
              <a:t>McConnell</a:t>
            </a:r>
          </a:p>
          <a:p>
            <a:pPr lvl="1"/>
            <a:r>
              <a:rPr lang="en-US" sz="1600" u="sng" dirty="0"/>
              <a:t>Policy-based</a:t>
            </a:r>
            <a:r>
              <a:rPr lang="en-US" sz="1600" dirty="0"/>
              <a:t>:  Fiscal conservatives; religious conservatives; libertarians; moderates</a:t>
            </a:r>
          </a:p>
          <a:p>
            <a:pPr lvl="1"/>
            <a:r>
              <a:rPr lang="en-US" sz="1600" u="sng" dirty="0"/>
              <a:t>Power-based</a:t>
            </a:r>
            <a:r>
              <a:rPr lang="en-US" sz="1600" dirty="0"/>
              <a:t>:</a:t>
            </a:r>
          </a:p>
          <a:p>
            <a:pPr lvl="2"/>
            <a:r>
              <a:rPr lang="en-US" sz="1600" dirty="0">
                <a:hlinkClick r:id="rId5"/>
              </a:rPr>
              <a:t>Dallas Morning News</a:t>
            </a:r>
            <a:r>
              <a:rPr lang="en-US" sz="1600" dirty="0"/>
              <a:t>:  Anti-Trumpers (see </a:t>
            </a:r>
            <a:r>
              <a:rPr lang="en-US" sz="1600" dirty="0">
                <a:hlinkClick r:id="rId6"/>
              </a:rPr>
              <a:t>Group of 100</a:t>
            </a:r>
            <a:r>
              <a:rPr lang="en-US" sz="1600" dirty="0"/>
              <a:t>); Sometimes-Trumpers (Mitch McConnell; Nikki Haley); Always Trumpers</a:t>
            </a:r>
          </a:p>
          <a:p>
            <a:pPr lvl="2"/>
            <a:r>
              <a:rPr lang="en-US" sz="1600" dirty="0">
                <a:hlinkClick r:id="rId7"/>
              </a:rPr>
              <a:t>Wash Post</a:t>
            </a:r>
            <a:r>
              <a:rPr lang="en-US" sz="1600" dirty="0"/>
              <a:t>: Trumpists; Accountability Caucus (supported impeaching Trump); Pro-Democracy (affirmed 2020 election results)</a:t>
            </a:r>
          </a:p>
          <a:p>
            <a:pPr lvl="1"/>
            <a:r>
              <a:rPr lang="en-US" sz="1600" u="sng" dirty="0">
                <a:hlinkClick r:id="rId8"/>
              </a:rPr>
              <a:t>Freedom Caucus</a:t>
            </a:r>
            <a:r>
              <a:rPr lang="en-US" sz="1600" dirty="0"/>
              <a:t>? = increasingly fractious right-wing mix of both Policy (fiscal/libertarian) and Power?</a:t>
            </a:r>
          </a:p>
          <a:p>
            <a:pPr lvl="1"/>
            <a:r>
              <a:rPr lang="en-US" sz="1600" dirty="0"/>
              <a:t>For more, see </a:t>
            </a:r>
            <a:r>
              <a:rPr lang="en-US" sz="1600" dirty="0">
                <a:hlinkClick r:id="rId9"/>
              </a:rPr>
              <a:t>https://en.wikipedia.org/wiki/Factions_in_the_Republican_Party_(United_States)</a:t>
            </a:r>
            <a:r>
              <a:rPr lang="en-US" sz="1600" dirty="0"/>
              <a:t> </a:t>
            </a:r>
          </a:p>
          <a:p>
            <a:r>
              <a:rPr lang="en-US" sz="1600" dirty="0"/>
              <a:t>Ds :   </a:t>
            </a:r>
          </a:p>
          <a:p>
            <a:pPr lvl="1"/>
            <a:r>
              <a:rPr lang="en-US" sz="1600" u="sng" dirty="0"/>
              <a:t>Establishment</a:t>
            </a:r>
            <a:r>
              <a:rPr lang="en-US" sz="1600" dirty="0"/>
              <a:t>/moderates;  </a:t>
            </a:r>
          </a:p>
          <a:p>
            <a:pPr lvl="1"/>
            <a:r>
              <a:rPr lang="en-US" sz="1600" u="sng" dirty="0"/>
              <a:t>Progressives</a:t>
            </a:r>
            <a:r>
              <a:rPr lang="en-US" sz="1600" dirty="0"/>
              <a:t>;  </a:t>
            </a:r>
          </a:p>
          <a:p>
            <a:pPr lvl="1"/>
            <a:r>
              <a:rPr lang="en-US" sz="1600" u="sng" dirty="0">
                <a:hlinkClick r:id="rId10"/>
              </a:rPr>
              <a:t>Blue Dogs</a:t>
            </a:r>
            <a:r>
              <a:rPr lang="en-US" sz="1600" dirty="0">
                <a:hlinkClick r:id="rId10"/>
              </a:rPr>
              <a:t> </a:t>
            </a:r>
            <a:r>
              <a:rPr lang="en-US" sz="1600" dirty="0"/>
              <a:t>(fiscal conservatives)</a:t>
            </a:r>
          </a:p>
          <a:p>
            <a:r>
              <a:rPr lang="en-US" sz="1600" dirty="0"/>
              <a:t>Bipartisanship? </a:t>
            </a:r>
          </a:p>
          <a:p>
            <a:pPr lvl="1"/>
            <a:r>
              <a:rPr lang="en-US" sz="1600" dirty="0">
                <a:hlinkClick r:id="rId11"/>
              </a:rPr>
              <a:t>Problem Solvers</a:t>
            </a:r>
            <a:endParaRPr lang="en-US" sz="1600" dirty="0"/>
          </a:p>
          <a:p>
            <a:pPr lvl="1"/>
            <a:r>
              <a:rPr lang="en-US" sz="1600" dirty="0">
                <a:hlinkClick r:id="rId12"/>
              </a:rPr>
              <a:t>Blue Dogs</a:t>
            </a:r>
            <a:r>
              <a:rPr lang="en-US" sz="1600" dirty="0"/>
              <a:t>?   </a:t>
            </a:r>
          </a:p>
          <a:p>
            <a:pPr lvl="1"/>
            <a:r>
              <a:rPr lang="en-US" sz="1600" dirty="0"/>
              <a:t>Speaker Johnson</a:t>
            </a:r>
          </a:p>
          <a:p>
            <a:pPr lvl="1"/>
            <a:endParaRPr lang="en-US" sz="1600" dirty="0"/>
          </a:p>
          <a:p>
            <a:pPr lvl="1"/>
            <a:endParaRPr lang="en-US" sz="1100" dirty="0"/>
          </a:p>
          <a:p>
            <a:pPr lvl="2"/>
            <a:endParaRPr lang="en-US" sz="800" dirty="0"/>
          </a:p>
        </p:txBody>
      </p:sp>
    </p:spTree>
    <p:extLst>
      <p:ext uri="{BB962C8B-B14F-4D97-AF65-F5344CB8AC3E}">
        <p14:creationId xmlns:p14="http://schemas.microsoft.com/office/powerpoint/2010/main" val="4064272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pPr algn="ctr"/>
            <a:r>
              <a:rPr lang="en-US" sz="3600" dirty="0">
                <a:solidFill>
                  <a:srgbClr val="FF0000"/>
                </a:solidFill>
              </a:rPr>
              <a:t>HOUSE – Majority ≠ power</a:t>
            </a:r>
          </a:p>
          <a:p>
            <a:pPr algn="ctr"/>
            <a:endParaRPr lang="en-US" sz="2400" dirty="0">
              <a:solidFill>
                <a:srgbClr val="FF0000"/>
              </a:solidFill>
            </a:endParaRPr>
          </a:p>
        </p:txBody>
      </p:sp>
      <p:sp>
        <p:nvSpPr>
          <p:cNvPr id="5" name="Text Placeholder 4"/>
          <p:cNvSpPr>
            <a:spLocks noGrp="1"/>
          </p:cNvSpPr>
          <p:nvPr>
            <p:ph type="body" sz="quarter" idx="11"/>
          </p:nvPr>
        </p:nvSpPr>
        <p:spPr>
          <a:xfrm>
            <a:off x="821772" y="1106599"/>
            <a:ext cx="12268200" cy="5698408"/>
          </a:xfrm>
        </p:spPr>
        <p:txBody>
          <a:bodyPr/>
          <a:lstStyle/>
          <a:p>
            <a:r>
              <a:rPr lang="en-US" sz="1800" dirty="0"/>
              <a:t>218 votes = majority </a:t>
            </a:r>
            <a:endParaRPr lang="en-US" sz="1800" b="1" u="sng" dirty="0"/>
          </a:p>
          <a:p>
            <a:pPr lvl="1"/>
            <a:r>
              <a:rPr lang="en-US" sz="1800" dirty="0"/>
              <a:t>As of April 15, 2024 – Rs razor-thin majority (218-213 with 4 seats vacant);</a:t>
            </a:r>
          </a:p>
          <a:p>
            <a:pPr lvl="1"/>
            <a:r>
              <a:rPr lang="en-US" sz="1800" dirty="0"/>
              <a:t>Allows Rs max of 2 defections.  </a:t>
            </a:r>
          </a:p>
          <a:p>
            <a:pPr lvl="1"/>
            <a:r>
              <a:rPr lang="en-US" sz="1800" dirty="0"/>
              <a:t>Radicals emboldened vs forcing bipartisanship  (“have to” vs “want to” bills)</a:t>
            </a:r>
          </a:p>
          <a:p>
            <a:pPr marL="1257300" lvl="2" indent="-325438"/>
            <a:r>
              <a:rPr lang="en-US" sz="1800" dirty="0"/>
              <a:t>Vacancies – special elections now through June 25</a:t>
            </a:r>
            <a:r>
              <a:rPr lang="en-US" sz="1800" baseline="30000" dirty="0"/>
              <a:t>th</a:t>
            </a:r>
            <a:r>
              <a:rPr lang="en-US" sz="1800" dirty="0"/>
              <a:t>.  3 R seats, 1 D. </a:t>
            </a:r>
          </a:p>
          <a:p>
            <a:pPr marL="1257300" lvl="2" indent="-325438"/>
            <a:r>
              <a:rPr lang="en-US" sz="1800" dirty="0"/>
              <a:t>Theoretical “worst case” for Rs (unlikely but if  all vacancies go D)</a:t>
            </a:r>
            <a:br>
              <a:rPr lang="en-US" sz="1800" dirty="0"/>
            </a:br>
            <a:r>
              <a:rPr lang="en-US" sz="1800" dirty="0"/>
              <a:t> = 1 vote majority eff June 25</a:t>
            </a:r>
            <a:r>
              <a:rPr lang="en-US" sz="1800" baseline="30000" dirty="0"/>
              <a:t>th</a:t>
            </a:r>
            <a:r>
              <a:rPr lang="en-US" sz="1800" dirty="0"/>
              <a:t>.  </a:t>
            </a:r>
          </a:p>
          <a:p>
            <a:pPr marL="1257300" lvl="2" indent="-325438"/>
            <a:r>
              <a:rPr lang="en-US" sz="1800" dirty="0"/>
              <a:t>Plus possible deaths while on razor’s edge?  COVID and the “Gerontocracy” </a:t>
            </a:r>
            <a:br>
              <a:rPr lang="en-US" sz="1800" dirty="0"/>
            </a:br>
            <a:r>
              <a:rPr lang="en-US" sz="1800" dirty="0">
                <a:hlinkClick r:id="rId3"/>
              </a:rPr>
              <a:t>35% of Reps are over age 60; 13% are over 70</a:t>
            </a:r>
            <a:r>
              <a:rPr lang="en-US" sz="1800" dirty="0"/>
              <a:t> (trending younger; compare vs Senate)</a:t>
            </a:r>
          </a:p>
          <a:p>
            <a:pPr lvl="1"/>
            <a:r>
              <a:rPr lang="en-US" sz="1800" dirty="0"/>
              <a:t>Ds had almost the same margin for 2021-22 (then the smallest since 2001) </a:t>
            </a:r>
            <a:br>
              <a:rPr lang="en-US" sz="1800" dirty="0"/>
            </a:br>
            <a:r>
              <a:rPr lang="en-US" sz="1800" dirty="0"/>
              <a:t>but held ranks. </a:t>
            </a:r>
          </a:p>
          <a:p>
            <a:r>
              <a:rPr lang="en-US" sz="1800" dirty="0"/>
              <a:t>The most “Do-Nothing” House since Herbert Hoover was President</a:t>
            </a:r>
          </a:p>
          <a:p>
            <a:pPr marL="684241" lvl="1" indent="-325438"/>
            <a:r>
              <a:rPr lang="en-US" sz="1800" dirty="0"/>
              <a:t>As of mid-January 2024, House had passed only 27 bills which became law (only 1931-1932 Congress passed fewer)</a:t>
            </a:r>
          </a:p>
          <a:p>
            <a:pPr marL="684241" lvl="1" indent="-325438"/>
            <a:r>
              <a:rPr lang="en-US" sz="1800" dirty="0"/>
              <a:t>Key legislation has since passed with bipartisan support, bypassing right wing (Freedom Caucus)</a:t>
            </a:r>
          </a:p>
          <a:p>
            <a:pPr marL="1255713" lvl="2" indent="-325438"/>
            <a:r>
              <a:rPr lang="en-US" sz="1800" dirty="0"/>
              <a:t>Bipartisan bills (moderate and longer-lasting) vs Partisan ones (more extreme; shorter shelf life)</a:t>
            </a:r>
          </a:p>
          <a:p>
            <a:pPr marL="112770" indent="-325438"/>
            <a:r>
              <a:rPr lang="en-US" sz="1800" dirty="0"/>
              <a:t>November – </a:t>
            </a:r>
          </a:p>
          <a:p>
            <a:pPr marL="684241" lvl="1" indent="-325438"/>
            <a:r>
              <a:rPr lang="en-US" sz="1800" dirty="0"/>
              <a:t>2/3 of battleground races are </a:t>
            </a:r>
            <a:r>
              <a:rPr lang="en-US" sz="1800" u="sng" dirty="0"/>
              <a:t>not</a:t>
            </a:r>
            <a:r>
              <a:rPr lang="en-US" sz="1800" dirty="0"/>
              <a:t> in Presidential swing states </a:t>
            </a:r>
          </a:p>
          <a:p>
            <a:pPr marL="684241" lvl="1" indent="-325438"/>
            <a:r>
              <a:rPr lang="en-US" sz="1800" dirty="0"/>
              <a:t>Either way, expect narrow control (either way) which ironically </a:t>
            </a:r>
            <a:r>
              <a:rPr lang="en-US" sz="1800" i="1" dirty="0"/>
              <a:t>may</a:t>
            </a:r>
            <a:r>
              <a:rPr lang="en-US" sz="1800" dirty="0"/>
              <a:t> continue trend to more bipartisanship</a:t>
            </a:r>
          </a:p>
        </p:txBody>
      </p:sp>
      <p:pic>
        <p:nvPicPr>
          <p:cNvPr id="8" name="Picture 7" descr="A cartoon of a rabbit flexing his muscles&#10;&#10;Description automatically generated">
            <a:extLst>
              <a:ext uri="{FF2B5EF4-FFF2-40B4-BE49-F238E27FC236}">
                <a16:creationId xmlns:a16="http://schemas.microsoft.com/office/drawing/2014/main" id="{2FBCD40F-AA9E-53B7-52DF-DC0C80B1AFD4}"/>
              </a:ext>
            </a:extLst>
          </p:cNvPr>
          <p:cNvPicPr>
            <a:picLocks noChangeAspect="1"/>
          </p:cNvPicPr>
          <p:nvPr/>
        </p:nvPicPr>
        <p:blipFill>
          <a:blip r:embed="rId4"/>
          <a:stretch>
            <a:fillRect/>
          </a:stretch>
        </p:blipFill>
        <p:spPr>
          <a:xfrm>
            <a:off x="10572750" y="1012578"/>
            <a:ext cx="3074614" cy="3499204"/>
          </a:xfrm>
          <a:prstGeom prst="rect">
            <a:avLst/>
          </a:prstGeom>
        </p:spPr>
      </p:pic>
    </p:spTree>
    <p:extLst>
      <p:ext uri="{BB962C8B-B14F-4D97-AF65-F5344CB8AC3E}">
        <p14:creationId xmlns:p14="http://schemas.microsoft.com/office/powerpoint/2010/main" val="2666420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pPr algn="ctr"/>
            <a:r>
              <a:rPr lang="en-US" sz="3600" dirty="0">
                <a:solidFill>
                  <a:srgbClr val="FF0000"/>
                </a:solidFill>
              </a:rPr>
              <a:t>HOUSE - leadership</a:t>
            </a:r>
          </a:p>
          <a:p>
            <a:pPr algn="ctr"/>
            <a:endParaRPr lang="en-US" sz="2400" dirty="0">
              <a:solidFill>
                <a:srgbClr val="FF0000"/>
              </a:solidFill>
            </a:endParaRPr>
          </a:p>
        </p:txBody>
      </p:sp>
      <p:sp>
        <p:nvSpPr>
          <p:cNvPr id="5" name="Text Placeholder 4"/>
          <p:cNvSpPr>
            <a:spLocks noGrp="1"/>
          </p:cNvSpPr>
          <p:nvPr>
            <p:ph type="body" sz="quarter" idx="11"/>
          </p:nvPr>
        </p:nvSpPr>
        <p:spPr>
          <a:xfrm>
            <a:off x="718405" y="887338"/>
            <a:ext cx="12268200" cy="5698408"/>
          </a:xfrm>
        </p:spPr>
        <p:txBody>
          <a:bodyPr/>
          <a:lstStyle/>
          <a:p>
            <a:endParaRPr lang="en-US" sz="1800" dirty="0"/>
          </a:p>
          <a:p>
            <a:pPr marL="400050" indent="-400050"/>
            <a:r>
              <a:rPr lang="en-US" sz="1800" dirty="0"/>
              <a:t>Speaker of the House:   traditionally has huge power</a:t>
            </a:r>
          </a:p>
          <a:p>
            <a:pPr marL="342929" indent="-407988"/>
            <a:r>
              <a:rPr lang="en-US" sz="1800" dirty="0"/>
              <a:t>Kevin McCarthy’s “No-Good Terrible Horrible Very Bad Day”</a:t>
            </a:r>
            <a:br>
              <a:rPr lang="en-US" sz="1800" dirty="0"/>
            </a:br>
            <a:r>
              <a:rPr lang="en-US" sz="1800" dirty="0"/>
              <a:t> </a:t>
            </a:r>
            <a:r>
              <a:rPr lang="en-US" sz="1800" dirty="0">
                <a:hlinkClick r:id="rId3"/>
              </a:rPr>
              <a:t>15 votes needed / over 5 days / finished at 1 a.m.</a:t>
            </a:r>
            <a:r>
              <a:rPr lang="en-US" sz="1800" dirty="0"/>
              <a:t>  Compromise deal included:</a:t>
            </a:r>
          </a:p>
          <a:p>
            <a:pPr marL="1061390" lvl="2" indent="-325438"/>
            <a:r>
              <a:rPr lang="en-US" sz="1800" dirty="0">
                <a:solidFill>
                  <a:srgbClr val="FF0000"/>
                </a:solidFill>
              </a:rPr>
              <a:t>No legislation reaches House floor without majority of Rs</a:t>
            </a:r>
            <a:r>
              <a:rPr lang="en-US" sz="1800" dirty="0"/>
              <a:t>; </a:t>
            </a:r>
          </a:p>
          <a:p>
            <a:pPr marL="1061390" lvl="2" indent="-325438"/>
            <a:r>
              <a:rPr lang="en-US" sz="1800" dirty="0"/>
              <a:t>Supermajority (60%) for tax bills // CUTGO;  and</a:t>
            </a:r>
          </a:p>
          <a:p>
            <a:pPr marL="1061390" lvl="2" indent="-325438"/>
            <a:r>
              <a:rPr lang="en-US" sz="1800" dirty="0">
                <a:solidFill>
                  <a:srgbClr val="FF0000"/>
                </a:solidFill>
              </a:rPr>
              <a:t>“No confidence” votes</a:t>
            </a:r>
          </a:p>
          <a:p>
            <a:pPr marL="914400" lvl="1" indent="-407988"/>
            <a:r>
              <a:rPr lang="en-US" sz="1800" dirty="0"/>
              <a:t>Ousted as Speaker for compromising with Ds (debt limit)</a:t>
            </a:r>
            <a:br>
              <a:rPr lang="en-US" sz="1800" dirty="0"/>
            </a:br>
            <a:r>
              <a:rPr lang="en-US" sz="1800" dirty="0"/>
              <a:t> //  led by a block of his own party.</a:t>
            </a:r>
          </a:p>
          <a:p>
            <a:pPr marL="914400" lvl="1" indent="-407988"/>
            <a:r>
              <a:rPr lang="en-US" sz="1800" dirty="0"/>
              <a:t>1</a:t>
            </a:r>
            <a:r>
              <a:rPr lang="en-US" sz="1800" baseline="30000" dirty="0"/>
              <a:t>st</a:t>
            </a:r>
            <a:r>
              <a:rPr lang="en-US" sz="1800" dirty="0"/>
              <a:t> time a Speaker has been removed</a:t>
            </a:r>
          </a:p>
          <a:p>
            <a:pPr marL="342929" indent="-407988"/>
            <a:r>
              <a:rPr lang="en-US" sz="1800" dirty="0"/>
              <a:t>Mike Johnson (R-La.) is next up, </a:t>
            </a:r>
          </a:p>
          <a:p>
            <a:pPr marL="685828" lvl="1" indent="-325438"/>
            <a:r>
              <a:rPr lang="en-US" sz="1800" dirty="0"/>
              <a:t>Mostly because he was new, relatively unknown; hadn’t broken promises or made enemies (yet).   </a:t>
            </a:r>
          </a:p>
          <a:p>
            <a:pPr marL="685828" lvl="1" indent="-325438"/>
            <a:r>
              <a:rPr lang="en-US" sz="1800" dirty="0"/>
              <a:t>Has since collaborated with Ds to pass key bills (arguably out-McCarthy’d McCarthy)</a:t>
            </a:r>
          </a:p>
          <a:p>
            <a:pPr marL="1257300" lvl="2" indent="-325438"/>
            <a:r>
              <a:rPr lang="en-US" sz="1800" dirty="0"/>
              <a:t>Appropriations (minibus and omnibus) – without border security or major D concessions</a:t>
            </a:r>
          </a:p>
          <a:p>
            <a:pPr marL="1257300" lvl="2" indent="-325438"/>
            <a:r>
              <a:rPr lang="en-US" sz="1800" dirty="0"/>
              <a:t>FISA (Foreign Intelligence Surveillance Act) – extended (vs. opposition from left and libertarians)</a:t>
            </a:r>
          </a:p>
          <a:p>
            <a:pPr marL="1257300" lvl="2" indent="-325438"/>
            <a:r>
              <a:rPr lang="en-US" sz="1800" dirty="0"/>
              <a:t>Ukraine/Israel/Taiwan – supplemental appropriations (vs. varied opposition; included TikTok sell or ban)</a:t>
            </a:r>
          </a:p>
          <a:p>
            <a:r>
              <a:rPr lang="en-US" sz="1800" dirty="0"/>
              <a:t> Compare:</a:t>
            </a:r>
          </a:p>
          <a:p>
            <a:pPr lvl="1"/>
            <a:r>
              <a:rPr lang="en-US" sz="1800" dirty="0"/>
              <a:t>Nancy Pelosi – held Ds ranks </a:t>
            </a:r>
          </a:p>
          <a:p>
            <a:pPr lvl="1"/>
            <a:r>
              <a:rPr lang="en-US" sz="1800" dirty="0"/>
              <a:t>Kevin McCarthy – chaos and ouster</a:t>
            </a:r>
          </a:p>
          <a:p>
            <a:pPr lvl="1"/>
            <a:r>
              <a:rPr lang="en-US" sz="1800" dirty="0"/>
              <a:t>Mike Johnson – bipartisan pragmatism; unspoken “I dare you”</a:t>
            </a:r>
          </a:p>
          <a:p>
            <a:pPr marL="114357" indent="-325438"/>
            <a:endParaRPr lang="en-US" sz="1800" dirty="0"/>
          </a:p>
        </p:txBody>
      </p:sp>
      <p:pic>
        <p:nvPicPr>
          <p:cNvPr id="3" name="Picture 2" descr="A person in a garment&#10;&#10;Description automatically generated">
            <a:extLst>
              <a:ext uri="{FF2B5EF4-FFF2-40B4-BE49-F238E27FC236}">
                <a16:creationId xmlns:a16="http://schemas.microsoft.com/office/drawing/2014/main" id="{372D81E4-E1C8-84EA-451A-A27CAEE7878D}"/>
              </a:ext>
            </a:extLst>
          </p:cNvPr>
          <p:cNvPicPr>
            <a:picLocks noChangeAspect="1"/>
          </p:cNvPicPr>
          <p:nvPr/>
        </p:nvPicPr>
        <p:blipFill>
          <a:blip r:embed="rId4"/>
          <a:stretch>
            <a:fillRect/>
          </a:stretch>
        </p:blipFill>
        <p:spPr>
          <a:xfrm>
            <a:off x="8801507" y="1573138"/>
            <a:ext cx="5229757" cy="2541662"/>
          </a:xfrm>
          <a:prstGeom prst="rect">
            <a:avLst/>
          </a:prstGeom>
        </p:spPr>
      </p:pic>
    </p:spTree>
    <p:extLst>
      <p:ext uri="{BB962C8B-B14F-4D97-AF65-F5344CB8AC3E}">
        <p14:creationId xmlns:p14="http://schemas.microsoft.com/office/powerpoint/2010/main" val="1319351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B4F080-9315-4E18-98EA-87AEB5D03072}"/>
              </a:ext>
            </a:extLst>
          </p:cNvPr>
          <p:cNvSpPr>
            <a:spLocks noGrp="1"/>
          </p:cNvSpPr>
          <p:nvPr>
            <p:ph type="body" sz="quarter" idx="10"/>
          </p:nvPr>
        </p:nvSpPr>
        <p:spPr>
          <a:xfrm>
            <a:off x="1744305" y="403714"/>
            <a:ext cx="7796101" cy="532650"/>
          </a:xfrm>
        </p:spPr>
        <p:txBody>
          <a:bodyPr/>
          <a:lstStyle/>
          <a:p>
            <a:pPr algn="ctr"/>
            <a:r>
              <a:rPr lang="en-US" dirty="0">
                <a:solidFill>
                  <a:srgbClr val="FF0000"/>
                </a:solidFill>
              </a:rPr>
              <a:t>senate</a:t>
            </a:r>
            <a:endParaRPr lang="en-UG" dirty="0">
              <a:solidFill>
                <a:srgbClr val="FF0000"/>
              </a:solidFill>
            </a:endParaRPr>
          </a:p>
        </p:txBody>
      </p:sp>
      <p:sp>
        <p:nvSpPr>
          <p:cNvPr id="6" name="TextBox 5">
            <a:extLst>
              <a:ext uri="{FF2B5EF4-FFF2-40B4-BE49-F238E27FC236}">
                <a16:creationId xmlns:a16="http://schemas.microsoft.com/office/drawing/2014/main" id="{6CDBB961-FFF3-476B-A96E-DE4A60A086E8}"/>
              </a:ext>
            </a:extLst>
          </p:cNvPr>
          <p:cNvSpPr txBox="1"/>
          <p:nvPr/>
        </p:nvSpPr>
        <p:spPr>
          <a:xfrm>
            <a:off x="866027" y="1251715"/>
            <a:ext cx="9383203" cy="6863417"/>
          </a:xfrm>
          <a:prstGeom prst="rect">
            <a:avLst/>
          </a:prstGeom>
          <a:noFill/>
        </p:spPr>
        <p:txBody>
          <a:bodyPr wrap="square" rtlCol="0">
            <a:spAutoFit/>
          </a:bodyPr>
          <a:lstStyle/>
          <a:p>
            <a:pPr marL="231775" indent="-231775">
              <a:buFont typeface="Arial" panose="020B0604020202020204" pitchFamily="34" charset="0"/>
              <a:buChar char="•"/>
            </a:pPr>
            <a:r>
              <a:rPr lang="en-US" sz="1600" dirty="0"/>
              <a:t>Ds majority = currently 51  (up from 50/50 in 2021-2022) </a:t>
            </a:r>
          </a:p>
          <a:p>
            <a:pPr marL="685800" lvl="2" indent="-231775">
              <a:buFont typeface="Arial" panose="020B0604020202020204" pitchFamily="34" charset="0"/>
              <a:buChar char="•"/>
            </a:pPr>
            <a:r>
              <a:rPr lang="en-US" sz="1600" dirty="0"/>
              <a:t>Ds = 48 + 3 Independents who caucus with Ds </a:t>
            </a:r>
          </a:p>
          <a:p>
            <a:pPr marL="685800" lvl="2" indent="-231775">
              <a:buFont typeface="Arial" panose="020B0604020202020204" pitchFamily="34" charset="0"/>
              <a:buChar char="•"/>
            </a:pPr>
            <a:r>
              <a:rPr lang="en-US" sz="1600" dirty="0"/>
              <a:t>Rs = 49</a:t>
            </a:r>
          </a:p>
          <a:p>
            <a:pPr marL="685800" lvl="2" indent="-231775">
              <a:buFont typeface="Arial" panose="020B0604020202020204" pitchFamily="34" charset="0"/>
              <a:buChar char="•"/>
            </a:pPr>
            <a:r>
              <a:rPr lang="en-US" sz="1600" dirty="0"/>
              <a:t>“</a:t>
            </a:r>
            <a:r>
              <a:rPr lang="en-US" sz="1600" dirty="0">
                <a:hlinkClick r:id="rId3"/>
              </a:rPr>
              <a:t>Gerontocracy</a:t>
            </a:r>
            <a:r>
              <a:rPr lang="en-US" sz="1600" dirty="0"/>
              <a:t>” -- 56 Senators &gt; age 65 // 30 &gt; age 70</a:t>
            </a:r>
          </a:p>
          <a:p>
            <a:pPr marL="231775" indent="-231775">
              <a:buFont typeface="Arial" panose="020B0604020202020204" pitchFamily="34" charset="0"/>
              <a:buChar char="•"/>
            </a:pPr>
            <a:r>
              <a:rPr lang="en-US" sz="1600" dirty="0"/>
              <a:t>Why majority matters</a:t>
            </a:r>
          </a:p>
          <a:p>
            <a:pPr marL="682625" lvl="1" indent="-231775">
              <a:buFont typeface="Arial" panose="020B0604020202020204" pitchFamily="34" charset="0"/>
              <a:buChar char="•"/>
            </a:pPr>
            <a:r>
              <a:rPr lang="en-US" sz="1600" dirty="0"/>
              <a:t>Agendas and hearings</a:t>
            </a:r>
          </a:p>
          <a:p>
            <a:pPr marL="682625" lvl="1" indent="-231775">
              <a:buFont typeface="Arial" panose="020B0604020202020204" pitchFamily="34" charset="0"/>
              <a:buChar char="•"/>
            </a:pPr>
            <a:r>
              <a:rPr lang="en-US" sz="1600" dirty="0"/>
              <a:t>Voting; Committees (e.g., judiciary committee – SCOTUS, other appointments)</a:t>
            </a:r>
          </a:p>
          <a:p>
            <a:pPr marL="682625" lvl="1" indent="-231775">
              <a:buFont typeface="Arial" panose="020B0604020202020204" pitchFamily="34" charset="0"/>
              <a:buChar char="•"/>
            </a:pPr>
            <a:r>
              <a:rPr lang="en-US" sz="1600" dirty="0"/>
              <a:t>Control change coming - Majority Leader McConnell (led R since 2007) to step down Nov 2024</a:t>
            </a:r>
          </a:p>
          <a:p>
            <a:pPr marL="231775" indent="-231775">
              <a:buFont typeface="Arial" panose="020B0604020202020204" pitchFamily="34" charset="0"/>
              <a:buChar char="•"/>
            </a:pPr>
            <a:r>
              <a:rPr lang="en-US" sz="1600" dirty="0"/>
              <a:t>2024 Senate races – 33 seats open</a:t>
            </a:r>
          </a:p>
          <a:p>
            <a:pPr marL="884885" lvl="1" indent="-231775">
              <a:buFont typeface="Arial" panose="020B0604020202020204" pitchFamily="34" charset="0"/>
              <a:buChar char="•"/>
            </a:pPr>
            <a:r>
              <a:rPr lang="en-US" sz="1600" dirty="0"/>
              <a:t>20 incumbent Ds* + 3 I’s = 23/33 (*Stabenow (D-MI) retiring); Only 10 incumbent R seats up</a:t>
            </a:r>
          </a:p>
          <a:p>
            <a:pPr marL="884885" lvl="1" indent="-231775">
              <a:buFont typeface="Arial" panose="020B0604020202020204" pitchFamily="34" charset="0"/>
              <a:buChar char="•"/>
            </a:pPr>
            <a:r>
              <a:rPr lang="en-US" sz="1600" dirty="0"/>
              <a:t>Key states:  Georgia (16); Arizona (11); Wisconsin (10); Michigan (15); Pennsylvania (19); Nevada (6); North Carolina (16) // Other states are currently “solid” or “likely”</a:t>
            </a:r>
          </a:p>
          <a:p>
            <a:pPr marL="1144588" lvl="2" indent="-231775">
              <a:buFont typeface="Arial" panose="020B0604020202020204" pitchFamily="34" charset="0"/>
              <a:buChar char="•"/>
            </a:pPr>
            <a:r>
              <a:rPr lang="en-US" sz="1600" dirty="0"/>
              <a:t>Arizona - Rs not spending in Arizona</a:t>
            </a:r>
          </a:p>
          <a:p>
            <a:pPr marL="1144588" lvl="2" indent="-231775">
              <a:buFont typeface="Arial" panose="020B0604020202020204" pitchFamily="34" charset="0"/>
              <a:buChar char="•"/>
            </a:pPr>
            <a:r>
              <a:rPr lang="en-US" sz="1600" dirty="0"/>
              <a:t>Rs – big spending coming (unallocated funds)</a:t>
            </a:r>
          </a:p>
          <a:p>
            <a:pPr marL="884885" lvl="1" indent="-231775">
              <a:buFont typeface="Arial" panose="020B0604020202020204" pitchFamily="34" charset="0"/>
              <a:buChar char="•"/>
            </a:pPr>
            <a:r>
              <a:rPr lang="en-US" sz="1600" dirty="0"/>
              <a:t>Ds defending in about 6 Presidential battleground states</a:t>
            </a:r>
          </a:p>
          <a:p>
            <a:pPr marL="884885" lvl="1" indent="-231775">
              <a:buFont typeface="Arial" panose="020B0604020202020204" pitchFamily="34" charset="0"/>
              <a:buChar char="•"/>
            </a:pPr>
            <a:r>
              <a:rPr lang="en-US" sz="1600" dirty="0"/>
              <a:t>Ohio – Bernie Moreno vs. Sherrod Brown</a:t>
            </a:r>
          </a:p>
          <a:p>
            <a:pPr marL="1371600" lvl="3" indent="-231775">
              <a:buFont typeface="Arial" panose="020B0604020202020204" pitchFamily="34" charset="0"/>
              <a:buChar char="•"/>
            </a:pPr>
            <a:r>
              <a:rPr lang="en-US" sz="1600" dirty="0"/>
              <a:t>Polling (and dubious modern reliability, especially with Trump voters)</a:t>
            </a:r>
          </a:p>
          <a:p>
            <a:pPr marL="1371600" lvl="3" indent="-231775">
              <a:buFont typeface="Arial" panose="020B0604020202020204" pitchFamily="34" charset="0"/>
              <a:buChar char="•"/>
            </a:pPr>
            <a:r>
              <a:rPr lang="en-US" sz="1600" dirty="0">
                <a:hlinkClick r:id="rId4"/>
              </a:rPr>
              <a:t>Cash on hand end of 1Q24:  Brown ($16m) vs. Moreno ($1.8m)</a:t>
            </a:r>
            <a:endParaRPr lang="en-US" sz="1600" dirty="0"/>
          </a:p>
          <a:p>
            <a:pPr marL="914400" lvl="2" indent="-230188">
              <a:buFont typeface="Arial" panose="020B0604020202020204" pitchFamily="34" charset="0"/>
              <a:buChar char="•"/>
              <a:tabLst>
                <a:tab pos="1025525" algn="l"/>
              </a:tabLst>
            </a:pPr>
            <a:r>
              <a:rPr lang="en-US" sz="1600" dirty="0"/>
              <a:t>Montana –Sheehy vs. Tester (polling as a toss-up); Tester is only state-wide D (like Sherrod Brown)</a:t>
            </a:r>
          </a:p>
          <a:p>
            <a:pPr marL="914400" lvl="2" indent="-231775">
              <a:buFont typeface="Arial" panose="020B0604020202020204" pitchFamily="34" charset="0"/>
              <a:buChar char="•"/>
            </a:pPr>
            <a:r>
              <a:rPr lang="en-US" sz="1600" dirty="0"/>
              <a:t>West Virginia (Manchin is not running; apparent lock to go R)</a:t>
            </a:r>
          </a:p>
          <a:p>
            <a:pPr marL="230188" indent="-230188">
              <a:buFont typeface="Arial" panose="020B0604020202020204" pitchFamily="34" charset="0"/>
              <a:buChar char="•"/>
            </a:pPr>
            <a:r>
              <a:rPr lang="en-US" sz="1600" dirty="0"/>
              <a:t>Issue Focus - Local vs. National?  </a:t>
            </a:r>
          </a:p>
          <a:p>
            <a:pPr marL="684213" lvl="1" indent="-230188">
              <a:buFont typeface="Arial" panose="020B0604020202020204" pitchFamily="34" charset="0"/>
              <a:buChar char="•"/>
            </a:pPr>
            <a:r>
              <a:rPr lang="en-US" sz="1600" dirty="0"/>
              <a:t>Many Ds seeking referendum on national issues (abortion, pro-democracy / Trump)</a:t>
            </a:r>
          </a:p>
          <a:p>
            <a:pPr marL="684213" lvl="1" indent="-230188">
              <a:buFont typeface="Arial" panose="020B0604020202020204" pitchFamily="34" charset="0"/>
              <a:buChar char="•"/>
            </a:pPr>
            <a:r>
              <a:rPr lang="en-US" sz="1600" dirty="0"/>
              <a:t>While many Rs focusing more on local issues (funding, cost of living)</a:t>
            </a:r>
          </a:p>
          <a:p>
            <a:pPr marL="1537995" lvl="2" indent="-231775">
              <a:buFont typeface="Arial" panose="020B0604020202020204" pitchFamily="34" charset="0"/>
              <a:buChar char="•"/>
            </a:pPr>
            <a:endParaRPr lang="en-US" sz="2000" dirty="0"/>
          </a:p>
          <a:p>
            <a:pPr marL="682625" lvl="1" indent="-227013">
              <a:buFont typeface="Arial" panose="020B0604020202020204" pitchFamily="34" charset="0"/>
              <a:buChar char="•"/>
            </a:pPr>
            <a:endParaRPr lang="en-US" sz="2000" dirty="0"/>
          </a:p>
          <a:p>
            <a:pPr marL="455612" lvl="2"/>
            <a:endParaRPr lang="en-US" sz="1600" dirty="0"/>
          </a:p>
        </p:txBody>
      </p:sp>
      <p:pic>
        <p:nvPicPr>
          <p:cNvPr id="4" name="Picture 3" descr="A picture containing text&#10;&#10;Description automatically generated">
            <a:extLst>
              <a:ext uri="{FF2B5EF4-FFF2-40B4-BE49-F238E27FC236}">
                <a16:creationId xmlns:a16="http://schemas.microsoft.com/office/drawing/2014/main" id="{94C586D9-27AF-4692-A331-C924F61DBBE7}"/>
              </a:ext>
            </a:extLst>
          </p:cNvPr>
          <p:cNvPicPr>
            <a:picLocks noChangeAspect="1"/>
          </p:cNvPicPr>
          <p:nvPr/>
        </p:nvPicPr>
        <p:blipFill>
          <a:blip r:embed="rId5"/>
          <a:stretch>
            <a:fillRect/>
          </a:stretch>
        </p:blipFill>
        <p:spPr>
          <a:xfrm>
            <a:off x="9964254" y="621013"/>
            <a:ext cx="3565897" cy="4614690"/>
          </a:xfrm>
          <a:prstGeom prst="rect">
            <a:avLst/>
          </a:prstGeom>
        </p:spPr>
      </p:pic>
    </p:spTree>
    <p:extLst>
      <p:ext uri="{BB962C8B-B14F-4D97-AF65-F5344CB8AC3E}">
        <p14:creationId xmlns:p14="http://schemas.microsoft.com/office/powerpoint/2010/main" val="191741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545522" y="463449"/>
            <a:ext cx="8834326" cy="532650"/>
          </a:xfrm>
        </p:spPr>
        <p:txBody>
          <a:bodyPr/>
          <a:lstStyle/>
          <a:p>
            <a:pPr algn="ctr"/>
            <a:r>
              <a:rPr lang="en-US" sz="3600" dirty="0">
                <a:solidFill>
                  <a:srgbClr val="FF0000"/>
                </a:solidFill>
              </a:rPr>
              <a:t>PROCEDURAL - senate </a:t>
            </a:r>
          </a:p>
          <a:p>
            <a:pPr algn="ctr"/>
            <a:r>
              <a:rPr lang="en-US" sz="3600" dirty="0"/>
              <a:t>FILIBUSTER AND “BYRD RULE”</a:t>
            </a:r>
            <a:endParaRPr lang="en-US" sz="2400" dirty="0">
              <a:solidFill>
                <a:srgbClr val="FF0000"/>
              </a:solidFill>
            </a:endParaRPr>
          </a:p>
        </p:txBody>
      </p:sp>
      <p:sp>
        <p:nvSpPr>
          <p:cNvPr id="5" name="Text Placeholder 4"/>
          <p:cNvSpPr>
            <a:spLocks noGrp="1"/>
          </p:cNvSpPr>
          <p:nvPr>
            <p:ph type="body" sz="quarter" idx="11"/>
          </p:nvPr>
        </p:nvSpPr>
        <p:spPr>
          <a:xfrm>
            <a:off x="1100687" y="1947050"/>
            <a:ext cx="12268200" cy="5698408"/>
          </a:xfrm>
        </p:spPr>
        <p:txBody>
          <a:bodyPr/>
          <a:lstStyle/>
          <a:p>
            <a:r>
              <a:rPr lang="en-US" sz="1800" dirty="0"/>
              <a:t>Filibuster</a:t>
            </a:r>
          </a:p>
          <a:p>
            <a:pPr lvl="1"/>
            <a:r>
              <a:rPr lang="en-US" sz="1800" dirty="0"/>
              <a:t>Need 60 votes to prevent minority party (Rs) from blocking legislation</a:t>
            </a:r>
          </a:p>
          <a:p>
            <a:pPr lvl="1"/>
            <a:r>
              <a:rPr lang="en-US" sz="1800" dirty="0"/>
              <a:t>Exception:  Budget Reconciliation</a:t>
            </a:r>
          </a:p>
          <a:p>
            <a:pPr marL="1306221" lvl="2" indent="0">
              <a:buNone/>
            </a:pPr>
            <a:endParaRPr lang="en-US" sz="1800" dirty="0"/>
          </a:p>
          <a:p>
            <a:r>
              <a:rPr lang="en-US" sz="1800" dirty="0"/>
              <a:t>Byrd rule (2 Byrds)</a:t>
            </a:r>
          </a:p>
          <a:p>
            <a:pPr lvl="1"/>
            <a:r>
              <a:rPr lang="en-US" sz="1800" dirty="0"/>
              <a:t>(1)  </a:t>
            </a:r>
            <a:r>
              <a:rPr lang="en-US" sz="1800" u="sng" dirty="0"/>
              <a:t>Long-term Byrd rule</a:t>
            </a:r>
            <a:r>
              <a:rPr lang="en-US" sz="1800" dirty="0"/>
              <a:t>:</a:t>
            </a:r>
          </a:p>
          <a:p>
            <a:pPr lvl="2"/>
            <a:r>
              <a:rPr lang="en-US" sz="1800" dirty="0"/>
              <a:t>Need 60 votes either to </a:t>
            </a:r>
          </a:p>
          <a:p>
            <a:pPr lvl="3"/>
            <a:r>
              <a:rPr lang="en-US" sz="1800" dirty="0"/>
              <a:t>Increase deficit beyond budget window (10-years) or</a:t>
            </a:r>
          </a:p>
          <a:p>
            <a:pPr lvl="3"/>
            <a:r>
              <a:rPr lang="en-US" sz="1800" dirty="0"/>
              <a:t>Change Social Security</a:t>
            </a:r>
          </a:p>
          <a:p>
            <a:pPr lvl="2"/>
            <a:r>
              <a:rPr lang="en-US" sz="1800" dirty="0"/>
              <a:t>Applies even within Reconciliation</a:t>
            </a:r>
          </a:p>
          <a:p>
            <a:pPr lvl="2"/>
            <a:r>
              <a:rPr lang="en-US" sz="1800" dirty="0"/>
              <a:t>Doesn’t appear to apply to net overall tax </a:t>
            </a:r>
            <a:r>
              <a:rPr lang="en-US" sz="1800" b="1" i="1" dirty="0"/>
              <a:t>increases</a:t>
            </a:r>
            <a:endParaRPr lang="en-US" sz="2400" dirty="0"/>
          </a:p>
          <a:p>
            <a:pPr lvl="2"/>
            <a:r>
              <a:rPr lang="en-US" sz="1800" dirty="0"/>
              <a:t>Note revenue and political roles of effective dates and sunset provisions </a:t>
            </a:r>
            <a:br>
              <a:rPr lang="en-US" sz="1800" dirty="0"/>
            </a:br>
            <a:r>
              <a:rPr lang="en-US" sz="1800" dirty="0"/>
              <a:t>(e.g., 12-31-2025 for TCJA 2017 individual provisions)</a:t>
            </a:r>
          </a:p>
          <a:p>
            <a:pPr lvl="1"/>
            <a:r>
              <a:rPr lang="en-US" sz="1800" dirty="0"/>
              <a:t>(2) </a:t>
            </a:r>
            <a:r>
              <a:rPr lang="en-US" sz="1800" u="sng" dirty="0"/>
              <a:t>“Germane issues” Byrd rule</a:t>
            </a:r>
            <a:r>
              <a:rPr lang="en-US" sz="1800" dirty="0"/>
              <a:t>:</a:t>
            </a:r>
          </a:p>
          <a:p>
            <a:pPr lvl="2"/>
            <a:r>
              <a:rPr lang="en-US" sz="1800" dirty="0"/>
              <a:t>Issues extraneous to budget are subject to filibuster</a:t>
            </a:r>
          </a:p>
          <a:p>
            <a:pPr lvl="1"/>
            <a:endParaRPr lang="en-US" sz="1800" dirty="0"/>
          </a:p>
          <a:p>
            <a:pPr lvl="1"/>
            <a:endParaRPr lang="en-US" sz="1800" dirty="0"/>
          </a:p>
          <a:p>
            <a:pPr lvl="2"/>
            <a:endParaRPr lang="en-US" sz="1600" dirty="0"/>
          </a:p>
          <a:p>
            <a:pPr lvl="2"/>
            <a:endParaRPr lang="en-US" sz="1600" dirty="0"/>
          </a:p>
        </p:txBody>
      </p:sp>
      <p:pic>
        <p:nvPicPr>
          <p:cNvPr id="6" name="Picture 5" descr="A close up of birds&#10;&#10;Description automatically generated">
            <a:extLst>
              <a:ext uri="{FF2B5EF4-FFF2-40B4-BE49-F238E27FC236}">
                <a16:creationId xmlns:a16="http://schemas.microsoft.com/office/drawing/2014/main" id="{707FDD71-D576-7A33-8E9D-BAEF79482989}"/>
              </a:ext>
            </a:extLst>
          </p:cNvPr>
          <p:cNvPicPr>
            <a:picLocks noChangeAspect="1"/>
          </p:cNvPicPr>
          <p:nvPr/>
        </p:nvPicPr>
        <p:blipFill>
          <a:blip r:embed="rId3"/>
          <a:stretch>
            <a:fillRect/>
          </a:stretch>
        </p:blipFill>
        <p:spPr>
          <a:xfrm>
            <a:off x="9520898" y="1487412"/>
            <a:ext cx="4385602" cy="2455937"/>
          </a:xfrm>
          <a:prstGeom prst="rect">
            <a:avLst/>
          </a:prstGeom>
        </p:spPr>
      </p:pic>
    </p:spTree>
    <p:extLst>
      <p:ext uri="{BB962C8B-B14F-4D97-AF65-F5344CB8AC3E}">
        <p14:creationId xmlns:p14="http://schemas.microsoft.com/office/powerpoint/2010/main" val="1326905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99604" y="335077"/>
            <a:ext cx="14231191" cy="532650"/>
          </a:xfrm>
        </p:spPr>
        <p:txBody>
          <a:bodyPr/>
          <a:lstStyle/>
          <a:p>
            <a:pPr marL="0" lvl="2" indent="0" algn="ctr">
              <a:spcBef>
                <a:spcPts val="0"/>
              </a:spcBef>
              <a:buNone/>
            </a:pPr>
            <a:r>
              <a:rPr lang="en-US" sz="4400" cap="all" dirty="0">
                <a:solidFill>
                  <a:srgbClr val="1B3668"/>
                </a:solidFill>
              </a:rPr>
              <a:t>ROADMAP</a:t>
            </a:r>
          </a:p>
        </p:txBody>
      </p:sp>
      <p:sp>
        <p:nvSpPr>
          <p:cNvPr id="6" name="Text Placeholder 2">
            <a:extLst>
              <a:ext uri="{FF2B5EF4-FFF2-40B4-BE49-F238E27FC236}">
                <a16:creationId xmlns:a16="http://schemas.microsoft.com/office/drawing/2014/main" id="{3ACC9873-3559-4464-AAB8-6FFDBF7360CE}"/>
              </a:ext>
            </a:extLst>
          </p:cNvPr>
          <p:cNvSpPr txBox="1">
            <a:spLocks/>
          </p:cNvSpPr>
          <p:nvPr/>
        </p:nvSpPr>
        <p:spPr>
          <a:xfrm>
            <a:off x="1281224" y="921163"/>
            <a:ext cx="10605976" cy="4495483"/>
          </a:xfrm>
          <a:prstGeom prst="rect">
            <a:avLst/>
          </a:prstGeom>
        </p:spPr>
        <p:txBody>
          <a:bodyPr/>
          <a:lstStyle>
            <a:lvl1pPr marL="489833" indent="-489833" algn="l" defTabSz="653110" rtl="0" eaLnBrk="1" latinLnBrk="0" hangingPunct="1">
              <a:spcBef>
                <a:spcPct val="20000"/>
              </a:spcBef>
              <a:buClr>
                <a:srgbClr val="1B3668"/>
              </a:buClr>
              <a:buFont typeface="Arial"/>
              <a:buChar char="•"/>
              <a:defRPr sz="3200" kern="1200">
                <a:solidFill>
                  <a:schemeClr val="tx1"/>
                </a:solidFill>
                <a:latin typeface="+mn-lt"/>
                <a:ea typeface="+mn-ea"/>
                <a:cs typeface="+mn-cs"/>
              </a:defRPr>
            </a:lvl1pPr>
            <a:lvl2pPr marL="1061304" indent="-408194" algn="l" defTabSz="653110" rtl="0" eaLnBrk="1" latinLnBrk="0" hangingPunct="1">
              <a:spcBef>
                <a:spcPct val="20000"/>
              </a:spcBef>
              <a:buClr>
                <a:srgbClr val="1B3668"/>
              </a:buClr>
              <a:buFont typeface="Arial"/>
              <a:buChar char="–"/>
              <a:defRPr sz="3200" kern="1200">
                <a:solidFill>
                  <a:schemeClr val="tx1"/>
                </a:solidFill>
                <a:latin typeface="+mn-lt"/>
                <a:ea typeface="+mn-ea"/>
                <a:cs typeface="+mn-cs"/>
              </a:defRPr>
            </a:lvl2pPr>
            <a:lvl3pPr marL="1632776" indent="-326555" algn="l" defTabSz="653110" rtl="0" eaLnBrk="1" latinLnBrk="0" hangingPunct="1">
              <a:spcBef>
                <a:spcPct val="20000"/>
              </a:spcBef>
              <a:buClr>
                <a:srgbClr val="1B3668"/>
              </a:buClr>
              <a:buFont typeface="Arial"/>
              <a:buChar char="•"/>
              <a:defRPr sz="3200" kern="1200">
                <a:solidFill>
                  <a:schemeClr val="tx1"/>
                </a:solidFill>
                <a:latin typeface="+mn-lt"/>
                <a:ea typeface="+mn-ea"/>
                <a:cs typeface="+mn-cs"/>
              </a:defRPr>
            </a:lvl3pPr>
            <a:lvl4pPr marL="2285886" indent="-326555" algn="l" defTabSz="653110" rtl="0" eaLnBrk="1" latinLnBrk="0" hangingPunct="1">
              <a:spcBef>
                <a:spcPct val="20000"/>
              </a:spcBef>
              <a:buClr>
                <a:srgbClr val="1B3668"/>
              </a:buClr>
              <a:buFont typeface="Arial"/>
              <a:buChar char="–"/>
              <a:defRPr sz="3200" kern="1200">
                <a:solidFill>
                  <a:schemeClr val="tx1"/>
                </a:solidFill>
                <a:latin typeface="+mn-lt"/>
                <a:ea typeface="+mn-ea"/>
                <a:cs typeface="+mn-cs"/>
              </a:defRPr>
            </a:lvl4pPr>
            <a:lvl5pPr marL="2938996" indent="-326555" algn="l" defTabSz="653110" rtl="0" eaLnBrk="1" latinLnBrk="0" hangingPunct="1">
              <a:spcBef>
                <a:spcPct val="20000"/>
              </a:spcBef>
              <a:buClr>
                <a:srgbClr val="1B3668"/>
              </a:buClr>
              <a:buFont typeface="Arial"/>
              <a:buChar char="»"/>
              <a:defRPr sz="3200" kern="1200">
                <a:solidFill>
                  <a:schemeClr val="tx1"/>
                </a:solidFill>
                <a:latin typeface="+mn-lt"/>
                <a:ea typeface="+mn-ea"/>
                <a:cs typeface="+mn-cs"/>
              </a:defRPr>
            </a:lvl5pPr>
            <a:lvl6pPr marL="3592106" indent="-326555" algn="l" defTabSz="653110" rtl="0" eaLnBrk="1" latinLnBrk="0" hangingPunct="1">
              <a:spcBef>
                <a:spcPct val="20000"/>
              </a:spcBef>
              <a:buFont typeface="Arial"/>
              <a:buChar char="•"/>
              <a:defRPr sz="2900" kern="1200">
                <a:solidFill>
                  <a:schemeClr val="tx1"/>
                </a:solidFill>
                <a:latin typeface="+mn-lt"/>
                <a:ea typeface="+mn-ea"/>
                <a:cs typeface="+mn-cs"/>
              </a:defRPr>
            </a:lvl6pPr>
            <a:lvl7pPr marL="4245216" indent="-326555" algn="l" defTabSz="653110" rtl="0" eaLnBrk="1" latinLnBrk="0" hangingPunct="1">
              <a:spcBef>
                <a:spcPct val="20000"/>
              </a:spcBef>
              <a:buFont typeface="Arial"/>
              <a:buChar char="•"/>
              <a:defRPr sz="2900" kern="1200">
                <a:solidFill>
                  <a:schemeClr val="tx1"/>
                </a:solidFill>
                <a:latin typeface="+mn-lt"/>
                <a:ea typeface="+mn-ea"/>
                <a:cs typeface="+mn-cs"/>
              </a:defRPr>
            </a:lvl7pPr>
            <a:lvl8pPr marL="4898327" indent="-326555" algn="l" defTabSz="653110" rtl="0" eaLnBrk="1" latinLnBrk="0" hangingPunct="1">
              <a:spcBef>
                <a:spcPct val="20000"/>
              </a:spcBef>
              <a:buFont typeface="Arial"/>
              <a:buChar char="•"/>
              <a:defRPr sz="2900" kern="1200">
                <a:solidFill>
                  <a:schemeClr val="tx1"/>
                </a:solidFill>
                <a:latin typeface="+mn-lt"/>
                <a:ea typeface="+mn-ea"/>
                <a:cs typeface="+mn-cs"/>
              </a:defRPr>
            </a:lvl8pPr>
            <a:lvl9pPr marL="5551437" indent="-326555" algn="l" defTabSz="653110" rtl="0" eaLnBrk="1" latinLnBrk="0" hangingPunct="1">
              <a:spcBef>
                <a:spcPct val="20000"/>
              </a:spcBef>
              <a:buFont typeface="Arial"/>
              <a:buChar char="•"/>
              <a:defRPr sz="2900" kern="1200">
                <a:solidFill>
                  <a:schemeClr val="tx1"/>
                </a:solidFill>
                <a:latin typeface="+mn-lt"/>
                <a:ea typeface="+mn-ea"/>
                <a:cs typeface="+mn-cs"/>
              </a:defRPr>
            </a:lvl9pPr>
          </a:lstStyle>
          <a:p>
            <a:pPr marL="336007" lvl="2" indent="-336007"/>
            <a:r>
              <a:rPr lang="en-US" sz="2000" dirty="0"/>
              <a:t>Politics</a:t>
            </a:r>
          </a:p>
          <a:p>
            <a:pPr marL="880244" lvl="3" indent="-336007"/>
            <a:r>
              <a:rPr lang="en-US" sz="2000" dirty="0"/>
              <a:t>Who Are We?  (Key social forces and why they matter)</a:t>
            </a:r>
          </a:p>
          <a:p>
            <a:pPr marL="880244" lvl="3" indent="-336007"/>
            <a:r>
              <a:rPr lang="en-US" sz="2000" dirty="0"/>
              <a:t>Congress </a:t>
            </a:r>
          </a:p>
          <a:p>
            <a:pPr marL="1424481" lvl="4" indent="-336007"/>
            <a:r>
              <a:rPr lang="en-US" sz="2000" dirty="0"/>
              <a:t>House vs. Senate:  </a:t>
            </a:r>
          </a:p>
          <a:p>
            <a:pPr marL="1424481" lvl="4" indent="-336007"/>
            <a:r>
              <a:rPr lang="en-US" sz="2000" dirty="0"/>
              <a:t>Majority / power / procedure</a:t>
            </a:r>
          </a:p>
          <a:p>
            <a:pPr marL="2077591" lvl="5" indent="-336007"/>
            <a:r>
              <a:rPr lang="en-US" sz="2000" dirty="0"/>
              <a:t>Late 2022</a:t>
            </a:r>
          </a:p>
          <a:p>
            <a:pPr marL="2077591" lvl="5" indent="-336007"/>
            <a:r>
              <a:rPr lang="en-US" sz="2000" dirty="0"/>
              <a:t>Now (2023-2024)</a:t>
            </a:r>
          </a:p>
          <a:p>
            <a:pPr marL="2077591" lvl="5" indent="-336007"/>
            <a:r>
              <a:rPr lang="en-US" sz="2000" dirty="0"/>
              <a:t>2025?</a:t>
            </a:r>
          </a:p>
          <a:p>
            <a:pPr marL="336007" lvl="2" indent="-336007"/>
            <a:r>
              <a:rPr lang="en-US" sz="2000" dirty="0"/>
              <a:t>Legislation</a:t>
            </a:r>
          </a:p>
          <a:p>
            <a:pPr marL="880244" lvl="3" indent="-336007"/>
            <a:r>
              <a:rPr lang="en-US" sz="2000" dirty="0"/>
              <a:t>Recent (late 2021-to date)</a:t>
            </a:r>
          </a:p>
          <a:p>
            <a:pPr marL="880244" lvl="3" indent="-336007"/>
            <a:r>
              <a:rPr lang="en-US" sz="2000" dirty="0"/>
              <a:t>Forecasts for legislation</a:t>
            </a:r>
          </a:p>
          <a:p>
            <a:pPr marL="1424481" lvl="4" indent="-336007"/>
            <a:r>
              <a:rPr lang="en-US" sz="2000" dirty="0"/>
              <a:t>2024</a:t>
            </a:r>
          </a:p>
          <a:p>
            <a:pPr marL="1424481" lvl="4" indent="-336007"/>
            <a:r>
              <a:rPr lang="en-US" sz="2000" dirty="0"/>
              <a:t>2025 (TCJA sunsets)</a:t>
            </a:r>
          </a:p>
          <a:p>
            <a:pPr marL="1424481" lvl="4" indent="-336007"/>
            <a:r>
              <a:rPr lang="en-US" sz="2000" dirty="0"/>
              <a:t>2026 – forward</a:t>
            </a:r>
          </a:p>
          <a:p>
            <a:pPr marL="118261" lvl="2" indent="-336007"/>
            <a:r>
              <a:rPr lang="en-US" sz="2000" dirty="0"/>
              <a:t>2024 Election</a:t>
            </a:r>
          </a:p>
          <a:p>
            <a:pPr marL="771371" lvl="3" indent="-336007"/>
            <a:r>
              <a:rPr lang="en-US" sz="2000" dirty="0"/>
              <a:t>Congressional</a:t>
            </a:r>
          </a:p>
          <a:p>
            <a:pPr marL="771371" lvl="3" indent="-336007"/>
            <a:r>
              <a:rPr lang="en-US" sz="2000" dirty="0"/>
              <a:t>Presidential</a:t>
            </a:r>
          </a:p>
        </p:txBody>
      </p:sp>
    </p:spTree>
    <p:extLst>
      <p:ext uri="{BB962C8B-B14F-4D97-AF65-F5344CB8AC3E}">
        <p14:creationId xmlns:p14="http://schemas.microsoft.com/office/powerpoint/2010/main" val="1363426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99604" y="335077"/>
            <a:ext cx="14231191" cy="532650"/>
          </a:xfrm>
        </p:spPr>
        <p:txBody>
          <a:bodyPr/>
          <a:lstStyle/>
          <a:p>
            <a:pPr marL="0" lvl="2" indent="0" algn="ctr">
              <a:spcBef>
                <a:spcPts val="0"/>
              </a:spcBef>
              <a:buNone/>
            </a:pPr>
            <a:r>
              <a:rPr lang="en-US" sz="4400" cap="all" dirty="0">
                <a:solidFill>
                  <a:srgbClr val="1B3668"/>
                </a:solidFill>
              </a:rPr>
              <a:t>think nothing can happen in a 50-50 senate?</a:t>
            </a:r>
          </a:p>
          <a:p>
            <a:pPr marL="0" lvl="2" indent="0" algn="ctr">
              <a:spcBef>
                <a:spcPts val="0"/>
              </a:spcBef>
              <a:buNone/>
            </a:pPr>
            <a:r>
              <a:rPr lang="en-US" sz="4400" cap="all" dirty="0">
                <a:solidFill>
                  <a:srgbClr val="FF0000"/>
                </a:solidFill>
              </a:rPr>
              <a:t>Key tax LEGISLATION PASSED (late 2020-2022)</a:t>
            </a:r>
          </a:p>
        </p:txBody>
      </p:sp>
      <p:sp>
        <p:nvSpPr>
          <p:cNvPr id="3" name="Text Placeholder 2">
            <a:extLst>
              <a:ext uri="{FF2B5EF4-FFF2-40B4-BE49-F238E27FC236}">
                <a16:creationId xmlns:a16="http://schemas.microsoft.com/office/drawing/2014/main" id="{52BB8393-31B5-41F8-96A5-1A686E9BC4D1}"/>
              </a:ext>
            </a:extLst>
          </p:cNvPr>
          <p:cNvSpPr>
            <a:spLocks noGrp="1"/>
          </p:cNvSpPr>
          <p:nvPr>
            <p:ph type="body" sz="quarter" idx="11"/>
          </p:nvPr>
        </p:nvSpPr>
        <p:spPr>
          <a:xfrm>
            <a:off x="897786" y="2034305"/>
            <a:ext cx="12834826" cy="4495483"/>
          </a:xfrm>
        </p:spPr>
        <p:txBody>
          <a:bodyPr/>
          <a:lstStyle/>
          <a:p>
            <a:pPr marL="403225" lvl="2" indent="-403225"/>
            <a:r>
              <a:rPr lang="en-US" sz="3400" dirty="0"/>
              <a:t>Inflation Reduction Act of 2022 (P.L. 117-169 8/16/2022)</a:t>
            </a:r>
          </a:p>
          <a:p>
            <a:pPr marL="403225" lvl="2" indent="-403225"/>
            <a:r>
              <a:rPr lang="en-US" sz="3400" dirty="0"/>
              <a:t>Supreme Court Security Funding Act of 2022 (P.L. 117-167 8/9/2022)</a:t>
            </a:r>
          </a:p>
          <a:p>
            <a:pPr marL="1056335" lvl="3" indent="-403225"/>
            <a:r>
              <a:rPr lang="en-US" sz="3400" dirty="0"/>
              <a:t>CHIPS Act of 2022</a:t>
            </a:r>
          </a:p>
          <a:p>
            <a:pPr marL="403225" lvl="2" indent="-403225"/>
            <a:r>
              <a:rPr lang="en-US" sz="3400" dirty="0"/>
              <a:t>Infrastructure Investment and Jobs Act (P.L. 117-58 11/15/2021)</a:t>
            </a:r>
          </a:p>
          <a:p>
            <a:pPr marL="403225" lvl="2" indent="-403225"/>
            <a:r>
              <a:rPr lang="en-US" sz="3400" dirty="0"/>
              <a:t>PPP Extension Act of 2021 (P.L. 117-6 3/30/2021)</a:t>
            </a:r>
          </a:p>
          <a:p>
            <a:pPr marL="403225" lvl="2" indent="-403225"/>
            <a:r>
              <a:rPr lang="en-US" sz="3400" dirty="0"/>
              <a:t>American Rescue Plan Act of 2021 (P.L. 117-2 3/11/2021)</a:t>
            </a:r>
          </a:p>
          <a:p>
            <a:pPr marL="403225" lvl="2" indent="-403225"/>
            <a:r>
              <a:rPr lang="en-US" sz="3400" dirty="0"/>
              <a:t>Consolidated Appropriations Act of 2021 (P.L. 116-260 12/21/2020)</a:t>
            </a:r>
          </a:p>
          <a:p>
            <a:pPr marL="403225" lvl="2" indent="-403225"/>
            <a:endParaRPr lang="en-US" sz="3000" dirty="0"/>
          </a:p>
          <a:p>
            <a:pPr marL="403225" lvl="2" indent="-403225"/>
            <a:endParaRPr lang="en-US" sz="1800" dirty="0"/>
          </a:p>
          <a:p>
            <a:pPr marL="547040" lvl="3" indent="-461963"/>
            <a:endParaRPr lang="en-US" sz="1800" dirty="0"/>
          </a:p>
          <a:p>
            <a:pPr marL="1650708" lvl="4" indent="-342900"/>
            <a:endParaRPr lang="en-US" sz="1800" dirty="0"/>
          </a:p>
          <a:p>
            <a:pPr marL="997598" lvl="3" indent="-342900"/>
            <a:endParaRPr lang="en-US" sz="1800" dirty="0"/>
          </a:p>
          <a:p>
            <a:pPr marL="344488" lvl="2" indent="-342900"/>
            <a:endParaRPr lang="en-US" sz="1800" dirty="0"/>
          </a:p>
        </p:txBody>
      </p:sp>
    </p:spTree>
    <p:extLst>
      <p:ext uri="{BB962C8B-B14F-4D97-AF65-F5344CB8AC3E}">
        <p14:creationId xmlns:p14="http://schemas.microsoft.com/office/powerpoint/2010/main" val="5890091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600" dirty="0">
                <a:solidFill>
                  <a:srgbClr val="FF0000"/>
                </a:solidFill>
              </a:rPr>
              <a:t>spending and spending (and…)</a:t>
            </a:r>
            <a:endParaRPr lang="en-US" sz="2400" dirty="0">
              <a:solidFill>
                <a:srgbClr val="FF0000"/>
              </a:solidFill>
            </a:endParaRPr>
          </a:p>
        </p:txBody>
      </p:sp>
      <p:sp>
        <p:nvSpPr>
          <p:cNvPr id="5" name="Text Placeholder 4"/>
          <p:cNvSpPr>
            <a:spLocks noGrp="1"/>
          </p:cNvSpPr>
          <p:nvPr>
            <p:ph type="body" sz="quarter" idx="11"/>
          </p:nvPr>
        </p:nvSpPr>
        <p:spPr>
          <a:xfrm>
            <a:off x="1181100" y="1265596"/>
            <a:ext cx="12268200" cy="5698408"/>
          </a:xfrm>
        </p:spPr>
        <p:txBody>
          <a:bodyPr/>
          <a:lstStyle/>
          <a:p>
            <a:r>
              <a:rPr lang="en-US" sz="1400" dirty="0"/>
              <a:t>TCJA 2017 = </a:t>
            </a:r>
            <a:r>
              <a:rPr lang="en-US" sz="1400" b="1" dirty="0">
                <a:solidFill>
                  <a:srgbClr val="10AFA6"/>
                </a:solidFill>
              </a:rPr>
              <a:t>$1.5 trillion </a:t>
            </a:r>
          </a:p>
          <a:p>
            <a:pPr lvl="1"/>
            <a:r>
              <a:rPr lang="en-US" sz="1400" dirty="0"/>
              <a:t>Fully Republican control (via Reconciliation)</a:t>
            </a:r>
          </a:p>
          <a:p>
            <a:pPr lvl="1"/>
            <a:r>
              <a:rPr lang="en-US" sz="1400" dirty="0">
                <a:hlinkClick r:id="rId3"/>
              </a:rPr>
              <a:t>Distribution analysis</a:t>
            </a:r>
            <a:endParaRPr lang="en-US" sz="1400" dirty="0"/>
          </a:p>
          <a:p>
            <a:r>
              <a:rPr lang="en-US" sz="1400" dirty="0"/>
              <a:t>2020-21 Coronavirus relief  - approx. </a:t>
            </a:r>
            <a:r>
              <a:rPr lang="en-US" sz="1400" b="1" dirty="0">
                <a:solidFill>
                  <a:srgbClr val="10AFA6"/>
                </a:solidFill>
              </a:rPr>
              <a:t>$6 trillion </a:t>
            </a:r>
            <a:r>
              <a:rPr lang="en-US" sz="1400" dirty="0"/>
              <a:t>($41,870 per federal taxpayer)</a:t>
            </a:r>
          </a:p>
          <a:p>
            <a:pPr lvl="1"/>
            <a:r>
              <a:rPr lang="en-US" sz="1400" dirty="0"/>
              <a:t>Over $4 trillion through 2020</a:t>
            </a:r>
          </a:p>
          <a:p>
            <a:pPr marL="1257300" lvl="2" indent="-325438"/>
            <a:r>
              <a:rPr lang="en-US" sz="1400" dirty="0"/>
              <a:t>$2.3 trillion to businesses ($670 billion of PPP loans)</a:t>
            </a:r>
          </a:p>
          <a:p>
            <a:pPr marL="1257300" lvl="2" indent="-325438"/>
            <a:r>
              <a:rPr lang="en-US" sz="1400" dirty="0"/>
              <a:t>$880 billion to workers and families //  $650 billion in tax breaks</a:t>
            </a:r>
          </a:p>
          <a:p>
            <a:pPr lvl="1"/>
            <a:r>
              <a:rPr lang="en-US" sz="1400" dirty="0"/>
              <a:t>Additional $1.9 trillion in March 2021</a:t>
            </a:r>
          </a:p>
          <a:p>
            <a:r>
              <a:rPr lang="en-US" sz="1400" dirty="0"/>
              <a:t>2020/21 “Big Burrito” Omnibus Appropriations Act (additional </a:t>
            </a:r>
            <a:r>
              <a:rPr lang="en-US" sz="1400" b="1" dirty="0">
                <a:solidFill>
                  <a:srgbClr val="10AFA6"/>
                </a:solidFill>
              </a:rPr>
              <a:t>$1.4 trillion </a:t>
            </a:r>
            <a:r>
              <a:rPr lang="en-US" sz="1400" dirty="0"/>
              <a:t>of wide ranging spending)</a:t>
            </a:r>
          </a:p>
          <a:p>
            <a:r>
              <a:rPr lang="en-US" sz="1400" dirty="0"/>
              <a:t>2021 Infrastructure = </a:t>
            </a:r>
            <a:r>
              <a:rPr lang="en-US" sz="1400" b="1" dirty="0">
                <a:solidFill>
                  <a:srgbClr val="10AFA6"/>
                </a:solidFill>
              </a:rPr>
              <a:t>$1 trillion</a:t>
            </a:r>
          </a:p>
          <a:p>
            <a:r>
              <a:rPr lang="en-US" sz="1400" dirty="0"/>
              <a:t>2022 Inflation Reduction Act = </a:t>
            </a:r>
            <a:r>
              <a:rPr lang="en-US" sz="1400" dirty="0">
                <a:solidFill>
                  <a:srgbClr val="10AFA6"/>
                </a:solidFill>
                <a:hlinkClick r:id="rId4"/>
              </a:rPr>
              <a:t>$90 billion </a:t>
            </a:r>
            <a:r>
              <a:rPr lang="en-US" sz="1400" dirty="0">
                <a:hlinkClick r:id="rId4"/>
              </a:rPr>
              <a:t>over 10 years</a:t>
            </a:r>
            <a:endParaRPr lang="en-US" sz="1400" dirty="0"/>
          </a:p>
          <a:p>
            <a:r>
              <a:rPr lang="en-US" sz="1400" dirty="0"/>
              <a:t>2023 Consolidated Appropriations Act = </a:t>
            </a:r>
            <a:r>
              <a:rPr lang="en-US" sz="1400" b="1" dirty="0">
                <a:solidFill>
                  <a:srgbClr val="10AFA6"/>
                </a:solidFill>
              </a:rPr>
              <a:t>$1.7 trillion</a:t>
            </a:r>
            <a:r>
              <a:rPr lang="en-US" sz="1400" b="1" dirty="0"/>
              <a:t>.</a:t>
            </a:r>
          </a:p>
          <a:p>
            <a:r>
              <a:rPr lang="en-US" sz="1400" dirty="0"/>
              <a:t>2023 House Rules changes (at least in theory):  </a:t>
            </a:r>
          </a:p>
          <a:p>
            <a:pPr lvl="1"/>
            <a:r>
              <a:rPr lang="en-US" sz="1400" dirty="0"/>
              <a:t>“CUTGO” – new spending must be paid for by spending cuts; </a:t>
            </a:r>
          </a:p>
          <a:p>
            <a:pPr lvl="1"/>
            <a:r>
              <a:rPr lang="en-US" sz="1400" dirty="0"/>
              <a:t>Supermajority on taxes = 60% for increases (akin to Senate); and </a:t>
            </a:r>
          </a:p>
          <a:p>
            <a:pPr lvl="1"/>
            <a:r>
              <a:rPr lang="en-US" sz="1400" dirty="0"/>
              <a:t>Debt limit – requires a direct vote</a:t>
            </a:r>
          </a:p>
          <a:p>
            <a:r>
              <a:rPr lang="en-US" sz="1400" dirty="0"/>
              <a:t>2024 Appropriations = </a:t>
            </a:r>
            <a:r>
              <a:rPr lang="en-US" sz="1400" b="1" dirty="0">
                <a:solidFill>
                  <a:srgbClr val="10AFA6"/>
                </a:solidFill>
              </a:rPr>
              <a:t>combined $1.8 trillion</a:t>
            </a:r>
          </a:p>
          <a:p>
            <a:pPr lvl="1"/>
            <a:r>
              <a:rPr lang="en-US" sz="1400" dirty="0"/>
              <a:t>$1.2 trillion (</a:t>
            </a:r>
            <a:r>
              <a:rPr lang="en-US" sz="1400" dirty="0">
                <a:hlinkClick r:id="rId5"/>
              </a:rPr>
              <a:t>Omnibus</a:t>
            </a:r>
            <a:r>
              <a:rPr lang="en-US" sz="1400" dirty="0"/>
              <a:t> -- H.R. 2882 – signed March 23, 2024)</a:t>
            </a:r>
          </a:p>
          <a:p>
            <a:pPr lvl="1"/>
            <a:r>
              <a:rPr lang="en-US" sz="1400" dirty="0"/>
              <a:t>$513 billion  (</a:t>
            </a:r>
            <a:r>
              <a:rPr lang="en-US" sz="1400" dirty="0">
                <a:hlinkClick r:id="rId6"/>
              </a:rPr>
              <a:t>Minibus</a:t>
            </a:r>
            <a:r>
              <a:rPr lang="en-US" sz="1400" dirty="0"/>
              <a:t> – H.R. 4366 – signed March 23, 2024) – contained </a:t>
            </a:r>
            <a:r>
              <a:rPr lang="en-US" sz="1400" dirty="0">
                <a:hlinkClick r:id="rId7"/>
              </a:rPr>
              <a:t>6,628 earmarks</a:t>
            </a:r>
            <a:r>
              <a:rPr lang="en-US" sz="1400" dirty="0"/>
              <a:t> totaling $12.7 billion</a:t>
            </a:r>
          </a:p>
          <a:p>
            <a:pPr lvl="1"/>
            <a:r>
              <a:rPr lang="en-US" sz="1400" dirty="0"/>
              <a:t>$95 billion (</a:t>
            </a:r>
            <a:r>
              <a:rPr lang="en-US" sz="1400" dirty="0">
                <a:hlinkClick r:id="rId8"/>
              </a:rPr>
              <a:t>Supplemental</a:t>
            </a:r>
            <a:r>
              <a:rPr lang="en-US" sz="1400" dirty="0"/>
              <a:t> - </a:t>
            </a:r>
            <a:r>
              <a:rPr lang="en-US" sz="1400" dirty="0">
                <a:hlinkClick r:id="rId9"/>
              </a:rPr>
              <a:t>National Security Bills</a:t>
            </a:r>
            <a:r>
              <a:rPr lang="en-US" sz="1400" dirty="0"/>
              <a:t>)</a:t>
            </a:r>
          </a:p>
          <a:p>
            <a:pPr lvl="2"/>
            <a:r>
              <a:rPr lang="en-US" sz="1400" dirty="0"/>
              <a:t>Ukraine ($60.8 B) Israel ($26.4B) and Indo-Pacific ($8.1B)</a:t>
            </a:r>
          </a:p>
          <a:p>
            <a:pPr lvl="2"/>
            <a:r>
              <a:rPr lang="en-US" sz="1400" dirty="0"/>
              <a:t>Sweetener bill:  TikTok sell or ban; redirects seized Russian funds to offset Ukraine aid; </a:t>
            </a:r>
            <a:br>
              <a:rPr lang="en-US" sz="1400" dirty="0"/>
            </a:br>
            <a:r>
              <a:rPr lang="en-US" sz="1400" dirty="0"/>
              <a:t>sanctions (Iranian and Russian officials); limits exports of US tech to make Iranian drones)</a:t>
            </a:r>
          </a:p>
          <a:p>
            <a:pPr lvl="1"/>
            <a:endParaRPr lang="en-US" sz="1400" dirty="0"/>
          </a:p>
          <a:p>
            <a:pPr lvl="2"/>
            <a:endParaRPr lang="en-US" sz="1400" dirty="0"/>
          </a:p>
        </p:txBody>
      </p:sp>
      <p:pic>
        <p:nvPicPr>
          <p:cNvPr id="3" name="Picture 2">
            <a:extLst>
              <a:ext uri="{FF2B5EF4-FFF2-40B4-BE49-F238E27FC236}">
                <a16:creationId xmlns:a16="http://schemas.microsoft.com/office/drawing/2014/main" id="{4AEBB65E-B11D-4E7D-958E-F563E5FD07B4}"/>
              </a:ext>
            </a:extLst>
          </p:cNvPr>
          <p:cNvPicPr>
            <a:picLocks noChangeAspect="1"/>
          </p:cNvPicPr>
          <p:nvPr/>
        </p:nvPicPr>
        <p:blipFill>
          <a:blip r:embed="rId10"/>
          <a:stretch>
            <a:fillRect/>
          </a:stretch>
        </p:blipFill>
        <p:spPr>
          <a:xfrm>
            <a:off x="9353550" y="621013"/>
            <a:ext cx="4313760" cy="2877244"/>
          </a:xfrm>
          <a:prstGeom prst="rect">
            <a:avLst/>
          </a:prstGeom>
        </p:spPr>
      </p:pic>
    </p:spTree>
    <p:extLst>
      <p:ext uri="{BB962C8B-B14F-4D97-AF65-F5344CB8AC3E}">
        <p14:creationId xmlns:p14="http://schemas.microsoft.com/office/powerpoint/2010/main" val="2747371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644386" y="2409697"/>
            <a:ext cx="11341628" cy="1371600"/>
          </a:xfrm>
        </p:spPr>
        <p:txBody>
          <a:bodyPr/>
          <a:lstStyle/>
          <a:p>
            <a:pPr algn="ctr"/>
            <a:r>
              <a:rPr lang="en-US" dirty="0"/>
              <a:t>RECENT tax-related</a:t>
            </a:r>
            <a:br>
              <a:rPr lang="en-US" dirty="0"/>
            </a:br>
            <a:r>
              <a:rPr lang="en-US" dirty="0"/>
              <a:t> LEGISLATION </a:t>
            </a:r>
            <a:br>
              <a:rPr lang="en-US" dirty="0"/>
            </a:br>
            <a:r>
              <a:rPr lang="en-US" dirty="0"/>
              <a:t>OVERVIEW</a:t>
            </a:r>
          </a:p>
        </p:txBody>
      </p:sp>
    </p:spTree>
    <p:extLst>
      <p:ext uri="{BB962C8B-B14F-4D97-AF65-F5344CB8AC3E}">
        <p14:creationId xmlns:p14="http://schemas.microsoft.com/office/powerpoint/2010/main" val="26065743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99604" y="335077"/>
            <a:ext cx="14231191" cy="532650"/>
          </a:xfrm>
        </p:spPr>
        <p:txBody>
          <a:bodyPr/>
          <a:lstStyle/>
          <a:p>
            <a:pPr marL="0" lvl="2" indent="0" algn="ctr">
              <a:spcBef>
                <a:spcPts val="0"/>
              </a:spcBef>
              <a:buNone/>
            </a:pPr>
            <a:r>
              <a:rPr lang="en-US" sz="4400" cap="all" dirty="0">
                <a:solidFill>
                  <a:srgbClr val="1B3668"/>
                </a:solidFill>
              </a:rPr>
              <a:t>Irs appropriations (</a:t>
            </a:r>
            <a:r>
              <a:rPr lang="en-US" sz="4400" cap="all" dirty="0">
                <a:solidFill>
                  <a:srgbClr val="1B3668"/>
                </a:solidFill>
                <a:hlinkClick r:id="rId3"/>
              </a:rPr>
              <a:t>2022-fwd</a:t>
            </a:r>
            <a:r>
              <a:rPr lang="en-US" sz="4400" cap="all" dirty="0">
                <a:solidFill>
                  <a:srgbClr val="1B3668"/>
                </a:solidFill>
              </a:rPr>
              <a:t>)</a:t>
            </a:r>
          </a:p>
        </p:txBody>
      </p:sp>
      <p:sp>
        <p:nvSpPr>
          <p:cNvPr id="3" name="Text Placeholder 2">
            <a:extLst>
              <a:ext uri="{FF2B5EF4-FFF2-40B4-BE49-F238E27FC236}">
                <a16:creationId xmlns:a16="http://schemas.microsoft.com/office/drawing/2014/main" id="{52BB8393-31B5-41F8-96A5-1A686E9BC4D1}"/>
              </a:ext>
            </a:extLst>
          </p:cNvPr>
          <p:cNvSpPr>
            <a:spLocks noGrp="1"/>
          </p:cNvSpPr>
          <p:nvPr>
            <p:ph type="body" sz="quarter" idx="11"/>
          </p:nvPr>
        </p:nvSpPr>
        <p:spPr>
          <a:xfrm>
            <a:off x="740623" y="1266983"/>
            <a:ext cx="13130101" cy="4495483"/>
          </a:xfrm>
        </p:spPr>
        <p:txBody>
          <a:bodyPr/>
          <a:lstStyle/>
          <a:p>
            <a:pPr marL="547040" lvl="3" indent="-461963">
              <a:buFont typeface="Wingdings" panose="05000000000000000000" pitchFamily="2" charset="2"/>
              <a:buChar char="§"/>
            </a:pPr>
            <a:r>
              <a:rPr lang="en-US" sz="2600" dirty="0"/>
              <a:t>Inflation Reduction Act of 2022 (HR 5376) – Supplemental (bonus) Appropriation for IRS</a:t>
            </a:r>
          </a:p>
          <a:p>
            <a:pPr marL="1200150" lvl="4" indent="-461963">
              <a:buFont typeface="Wingdings" panose="05000000000000000000" pitchFamily="2" charset="2"/>
              <a:buChar char="§"/>
            </a:pPr>
            <a:r>
              <a:rPr lang="en-US" sz="2600" dirty="0"/>
              <a:t>$78.9 billion for FY 2022 to FY 2033</a:t>
            </a:r>
          </a:p>
          <a:p>
            <a:pPr marL="1200150" lvl="4" indent="-461963">
              <a:buFont typeface="Wingdings" panose="05000000000000000000" pitchFamily="2" charset="2"/>
              <a:buChar char="§"/>
            </a:pPr>
            <a:r>
              <a:rPr lang="en-US" sz="2600" dirty="0"/>
              <a:t>$1.4 billion rescinded in Fiscal Responsibility Act of 2023 (PL 118-5)</a:t>
            </a:r>
          </a:p>
          <a:p>
            <a:pPr marL="1200150" lvl="4" indent="-461963">
              <a:buFont typeface="Wingdings" panose="05000000000000000000" pitchFamily="2" charset="2"/>
              <a:buChar char="§"/>
            </a:pPr>
            <a:r>
              <a:rPr lang="en-US" sz="2600" dirty="0"/>
              <a:t>$20.2 billion more rescinded in Consolidated Appropriations Act of 2024 (P.L. 118-47)</a:t>
            </a:r>
          </a:p>
          <a:p>
            <a:pPr marL="1200150" lvl="4" indent="-461963">
              <a:buFont typeface="Wingdings" panose="05000000000000000000" pitchFamily="2" charset="2"/>
              <a:buChar char="§"/>
            </a:pPr>
            <a:r>
              <a:rPr lang="en-US" sz="2600" dirty="0"/>
              <a:t>$58 billion = approximate balance remaining after chip-aways </a:t>
            </a:r>
          </a:p>
          <a:p>
            <a:pPr marL="1853260" lvl="5" indent="-461963">
              <a:buFont typeface="Wingdings" panose="05000000000000000000" pitchFamily="2" charset="2"/>
              <a:buChar char="§"/>
            </a:pPr>
            <a:r>
              <a:rPr lang="en-US" sz="2600" dirty="0"/>
              <a:t>Or approximately $6 billion extra per year for remaining bonus period (FY 2024-2033) </a:t>
            </a:r>
          </a:p>
          <a:p>
            <a:pPr marL="1853260" lvl="5" indent="-461963">
              <a:buFont typeface="Wingdings" panose="05000000000000000000" pitchFamily="2" charset="2"/>
              <a:buChar char="§"/>
            </a:pPr>
            <a:r>
              <a:rPr lang="en-US" sz="2600" dirty="0"/>
              <a:t>Chip-aways resulted in @ 31.5% reduction from original IRA 2022 appropriation</a:t>
            </a:r>
          </a:p>
          <a:p>
            <a:pPr marL="547040" lvl="3" indent="-461963">
              <a:buFont typeface="Wingdings" panose="05000000000000000000" pitchFamily="2" charset="2"/>
              <a:buChar char="§"/>
            </a:pPr>
            <a:r>
              <a:rPr lang="en-US" sz="2600" dirty="0"/>
              <a:t>Regular Appropriations for IRS</a:t>
            </a:r>
          </a:p>
          <a:p>
            <a:pPr marL="1200150" lvl="4" indent="-461963">
              <a:buFont typeface="Wingdings" panose="05000000000000000000" pitchFamily="2" charset="2"/>
              <a:buChar char="§"/>
            </a:pPr>
            <a:r>
              <a:rPr lang="en-US" sz="2600" dirty="0"/>
              <a:t>$12.32 billion (for both FY 2023 and FY 2024)</a:t>
            </a:r>
          </a:p>
          <a:p>
            <a:pPr marL="1200150" lvl="4" indent="-461963">
              <a:buFont typeface="Wingdings" panose="05000000000000000000" pitchFamily="2" charset="2"/>
              <a:buChar char="§"/>
            </a:pPr>
            <a:r>
              <a:rPr lang="en-US" sz="2600" dirty="0"/>
              <a:t>Bonus (IRA 2022) appropriation adds about 50% more per year</a:t>
            </a:r>
          </a:p>
          <a:p>
            <a:pPr marL="547040" lvl="3" indent="-461963">
              <a:buFont typeface="Wingdings" panose="05000000000000000000" pitchFamily="2" charset="2"/>
              <a:buChar char="§"/>
            </a:pPr>
            <a:r>
              <a:rPr lang="en-US" sz="2600" dirty="0">
                <a:hlinkClick r:id="rId4"/>
              </a:rPr>
              <a:t>IRS spending request for FY 2025</a:t>
            </a:r>
            <a:r>
              <a:rPr lang="en-US" sz="2600" dirty="0"/>
              <a:t>:  $12.3 billion annual + $104 billion over 10 years</a:t>
            </a:r>
          </a:p>
        </p:txBody>
      </p:sp>
    </p:spTree>
    <p:extLst>
      <p:ext uri="{BB962C8B-B14F-4D97-AF65-F5344CB8AC3E}">
        <p14:creationId xmlns:p14="http://schemas.microsoft.com/office/powerpoint/2010/main" val="6887124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99604" y="335077"/>
            <a:ext cx="14231191" cy="532650"/>
          </a:xfrm>
        </p:spPr>
        <p:txBody>
          <a:bodyPr/>
          <a:lstStyle/>
          <a:p>
            <a:pPr marL="0" lvl="2" indent="0" algn="ctr">
              <a:spcBef>
                <a:spcPts val="0"/>
              </a:spcBef>
              <a:buNone/>
            </a:pPr>
            <a:r>
              <a:rPr lang="en-US" sz="4400" cap="all" dirty="0">
                <a:solidFill>
                  <a:srgbClr val="1B3668"/>
                </a:solidFill>
              </a:rPr>
              <a:t>FISCAL RESPONSIBILITY act OF 2023 </a:t>
            </a:r>
          </a:p>
          <a:p>
            <a:pPr marL="0" lvl="2" indent="0" algn="ctr">
              <a:spcBef>
                <a:spcPts val="0"/>
              </a:spcBef>
              <a:buNone/>
            </a:pPr>
            <a:r>
              <a:rPr lang="en-US" sz="4400" cap="all" dirty="0">
                <a:solidFill>
                  <a:srgbClr val="1B3668"/>
                </a:solidFill>
              </a:rPr>
              <a:t>(P.L. 118-5) – June 3, 2023</a:t>
            </a:r>
          </a:p>
        </p:txBody>
      </p:sp>
      <p:sp>
        <p:nvSpPr>
          <p:cNvPr id="3" name="Text Placeholder 2">
            <a:extLst>
              <a:ext uri="{FF2B5EF4-FFF2-40B4-BE49-F238E27FC236}">
                <a16:creationId xmlns:a16="http://schemas.microsoft.com/office/drawing/2014/main" id="{52BB8393-31B5-41F8-96A5-1A686E9BC4D1}"/>
              </a:ext>
            </a:extLst>
          </p:cNvPr>
          <p:cNvSpPr>
            <a:spLocks noGrp="1"/>
          </p:cNvSpPr>
          <p:nvPr>
            <p:ph type="body" sz="quarter" idx="11"/>
          </p:nvPr>
        </p:nvSpPr>
        <p:spPr>
          <a:xfrm>
            <a:off x="643049" y="1867058"/>
            <a:ext cx="9526670" cy="4495483"/>
          </a:xfrm>
        </p:spPr>
        <p:txBody>
          <a:bodyPr/>
          <a:lstStyle/>
          <a:p>
            <a:pPr marL="547040" lvl="3" indent="-461963">
              <a:buFont typeface="Wingdings" panose="05000000000000000000" pitchFamily="2" charset="2"/>
              <a:buChar char="§"/>
            </a:pPr>
            <a:r>
              <a:rPr lang="en-US" sz="1600" dirty="0">
                <a:solidFill>
                  <a:srgbClr val="FF0000"/>
                </a:solidFill>
              </a:rPr>
              <a:t>Debt limit increased through January 2025 </a:t>
            </a:r>
            <a:r>
              <a:rPr lang="en-US" sz="1600" dirty="0"/>
              <a:t>(i.e., after 2024 election)</a:t>
            </a:r>
          </a:p>
          <a:p>
            <a:pPr marL="547040" lvl="3" indent="-461963">
              <a:buFont typeface="Wingdings" panose="05000000000000000000" pitchFamily="2" charset="2"/>
              <a:buChar char="§"/>
            </a:pPr>
            <a:r>
              <a:rPr lang="en-US" sz="1600" dirty="0"/>
              <a:t>What Rs got</a:t>
            </a:r>
          </a:p>
          <a:p>
            <a:pPr marL="1200150" lvl="4" indent="-461963">
              <a:buFont typeface="Wingdings" panose="05000000000000000000" pitchFamily="2" charset="2"/>
              <a:buChar char="§"/>
            </a:pPr>
            <a:r>
              <a:rPr lang="en-US" sz="1600" dirty="0"/>
              <a:t>Caps discretionary spending for FYE24 and FYE25</a:t>
            </a:r>
          </a:p>
          <a:p>
            <a:pPr marL="1200150" lvl="4" indent="-461963">
              <a:buFont typeface="Wingdings" panose="05000000000000000000" pitchFamily="2" charset="2"/>
              <a:buChar char="§"/>
            </a:pPr>
            <a:r>
              <a:rPr lang="en-US" sz="1600" dirty="0"/>
              <a:t>Rescinds appropriated but unused COVID-19 funds</a:t>
            </a:r>
          </a:p>
          <a:p>
            <a:pPr marL="1200150" lvl="4" indent="-461963">
              <a:buFont typeface="Wingdings" panose="05000000000000000000" pitchFamily="2" charset="2"/>
              <a:buChar char="§"/>
            </a:pPr>
            <a:r>
              <a:rPr lang="en-US" sz="1600" dirty="0"/>
              <a:t>Reduces IRS funding by $1.4 billion (from the $80 billion provided in Inflation Reduction Act of 2022)</a:t>
            </a:r>
          </a:p>
          <a:p>
            <a:pPr marL="1200150" lvl="4" indent="-461963">
              <a:buFont typeface="Wingdings" panose="05000000000000000000" pitchFamily="2" charset="2"/>
              <a:buChar char="§"/>
            </a:pPr>
            <a:r>
              <a:rPr lang="en-US" sz="1600" dirty="0"/>
              <a:t>Imposes PAYGO on regulations; waivable by OMB</a:t>
            </a:r>
          </a:p>
          <a:p>
            <a:pPr marL="1200150" lvl="4" indent="-461963">
              <a:buFont typeface="Wingdings" panose="05000000000000000000" pitchFamily="2" charset="2"/>
              <a:buChar char="§"/>
            </a:pPr>
            <a:r>
              <a:rPr lang="en-US" sz="1600" dirty="0"/>
              <a:t>Ends 2020 student loans payment moratorium effective 9/1/23</a:t>
            </a:r>
          </a:p>
          <a:p>
            <a:pPr marL="1200150" lvl="4" indent="-461963">
              <a:buFont typeface="Wingdings" panose="05000000000000000000" pitchFamily="2" charset="2"/>
              <a:buChar char="§"/>
            </a:pPr>
            <a:r>
              <a:rPr lang="en-US" sz="1600" dirty="0"/>
              <a:t>Broadens work requirements for adult SNAP recipients with no dependents</a:t>
            </a:r>
          </a:p>
          <a:p>
            <a:pPr marL="1200150" lvl="4" indent="-461963">
              <a:buFont typeface="Wingdings" panose="05000000000000000000" pitchFamily="2" charset="2"/>
              <a:buChar char="§"/>
            </a:pPr>
            <a:r>
              <a:rPr lang="en-US" sz="1600" dirty="0"/>
              <a:t>Easier federal permits for energy projects (especially Mountain Valley Pipeline)</a:t>
            </a:r>
          </a:p>
          <a:p>
            <a:pPr marL="547040" lvl="3" indent="-461963">
              <a:buFont typeface="Wingdings" panose="05000000000000000000" pitchFamily="2" charset="2"/>
              <a:buChar char="§"/>
            </a:pPr>
            <a:r>
              <a:rPr lang="en-US" sz="1600" dirty="0"/>
              <a:t>Major political fight prior to passage</a:t>
            </a:r>
          </a:p>
          <a:p>
            <a:pPr marL="1200150" lvl="4" indent="-461963">
              <a:buFont typeface="Wingdings" panose="05000000000000000000" pitchFamily="2" charset="2"/>
              <a:buChar char="§"/>
            </a:pPr>
            <a:r>
              <a:rPr lang="en-US" sz="1600" dirty="0"/>
              <a:t>Far-right Rs (Freedom Caucus) were furious; wanted to hold out for larger spending cuts</a:t>
            </a:r>
          </a:p>
          <a:p>
            <a:pPr marL="1200150" lvl="4" indent="-461963">
              <a:buFont typeface="Wingdings" panose="05000000000000000000" pitchFamily="2" charset="2"/>
              <a:buChar char="§"/>
            </a:pPr>
            <a:r>
              <a:rPr lang="en-US" sz="1600" dirty="0"/>
              <a:t>House Speaker Kevin McCarthy (R-Ca) feared consequences of defaulting on Government obligations; compromised with House Ds, violating one of the deals struck when becoming Speaker</a:t>
            </a:r>
          </a:p>
          <a:p>
            <a:pPr marL="1200150" lvl="4" indent="-461963">
              <a:buFont typeface="Wingdings" panose="05000000000000000000" pitchFamily="2" charset="2"/>
              <a:buChar char="§"/>
            </a:pPr>
            <a:r>
              <a:rPr lang="en-US" sz="1600" dirty="0"/>
              <a:t>This led to his ouster, a period of chaos, and eventual election of (at least for now) Mike Johnson (R-La.)</a:t>
            </a:r>
          </a:p>
        </p:txBody>
      </p:sp>
      <p:pic>
        <p:nvPicPr>
          <p:cNvPr id="6" name="Picture 5" descr="Cartoon of a judge in a courtroom&#10;&#10;Description automatically generated with medium confidence">
            <a:extLst>
              <a:ext uri="{FF2B5EF4-FFF2-40B4-BE49-F238E27FC236}">
                <a16:creationId xmlns:a16="http://schemas.microsoft.com/office/drawing/2014/main" id="{B989E429-80A7-640B-B15D-3CA9171846F4}"/>
              </a:ext>
            </a:extLst>
          </p:cNvPr>
          <p:cNvPicPr>
            <a:picLocks noChangeAspect="1"/>
          </p:cNvPicPr>
          <p:nvPr/>
        </p:nvPicPr>
        <p:blipFill>
          <a:blip r:embed="rId3"/>
          <a:stretch>
            <a:fillRect/>
          </a:stretch>
        </p:blipFill>
        <p:spPr>
          <a:xfrm>
            <a:off x="10293217" y="2483167"/>
            <a:ext cx="4074170" cy="2883963"/>
          </a:xfrm>
          <a:prstGeom prst="rect">
            <a:avLst/>
          </a:prstGeom>
        </p:spPr>
      </p:pic>
    </p:spTree>
    <p:extLst>
      <p:ext uri="{BB962C8B-B14F-4D97-AF65-F5344CB8AC3E}">
        <p14:creationId xmlns:p14="http://schemas.microsoft.com/office/powerpoint/2010/main" val="1275917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99604" y="335077"/>
            <a:ext cx="14231191" cy="532650"/>
          </a:xfrm>
        </p:spPr>
        <p:txBody>
          <a:bodyPr vert="horz"/>
          <a:lstStyle/>
          <a:p>
            <a:pPr marL="0" lvl="2" indent="0" algn="ctr">
              <a:spcBef>
                <a:spcPts val="0"/>
              </a:spcBef>
              <a:buNone/>
            </a:pPr>
            <a:r>
              <a:rPr lang="en-US" sz="2800" cap="all" dirty="0">
                <a:solidFill>
                  <a:srgbClr val="1B3668"/>
                </a:solidFill>
              </a:rPr>
              <a:t>Electoral count reform and </a:t>
            </a:r>
          </a:p>
          <a:p>
            <a:pPr marL="0" lvl="2" indent="0" algn="ctr">
              <a:spcBef>
                <a:spcPts val="0"/>
              </a:spcBef>
              <a:buNone/>
            </a:pPr>
            <a:r>
              <a:rPr lang="en-US" sz="2800" cap="all" dirty="0">
                <a:solidFill>
                  <a:srgbClr val="1B3668"/>
                </a:solidFill>
              </a:rPr>
              <a:t>presidential transition improvement act of 2022</a:t>
            </a:r>
            <a:br>
              <a:rPr lang="en-US" sz="2800" cap="all" dirty="0">
                <a:solidFill>
                  <a:srgbClr val="1B3668"/>
                </a:solidFill>
              </a:rPr>
            </a:br>
            <a:r>
              <a:rPr lang="en-US" sz="2800" cap="all" dirty="0">
                <a:solidFill>
                  <a:srgbClr val="1B3668"/>
                </a:solidFill>
              </a:rPr>
              <a:t>(P.L. 117-328, December 29 2022)</a:t>
            </a:r>
          </a:p>
        </p:txBody>
      </p:sp>
      <p:sp>
        <p:nvSpPr>
          <p:cNvPr id="3" name="Text Placeholder 2">
            <a:extLst>
              <a:ext uri="{FF2B5EF4-FFF2-40B4-BE49-F238E27FC236}">
                <a16:creationId xmlns:a16="http://schemas.microsoft.com/office/drawing/2014/main" id="{52BB8393-31B5-41F8-96A5-1A686E9BC4D1}"/>
              </a:ext>
            </a:extLst>
          </p:cNvPr>
          <p:cNvSpPr>
            <a:spLocks noGrp="1"/>
          </p:cNvSpPr>
          <p:nvPr>
            <p:ph type="body" sz="quarter" idx="11"/>
          </p:nvPr>
        </p:nvSpPr>
        <p:spPr>
          <a:xfrm>
            <a:off x="643049" y="1809901"/>
            <a:ext cx="9789062" cy="4495483"/>
          </a:xfrm>
        </p:spPr>
        <p:txBody>
          <a:bodyPr/>
          <a:lstStyle/>
          <a:p>
            <a:pPr marL="547040" lvl="3" indent="-461963">
              <a:buFont typeface="Wingdings" panose="05000000000000000000" pitchFamily="2" charset="2"/>
              <a:buChar char="§"/>
            </a:pPr>
            <a:r>
              <a:rPr lang="en-US" sz="1800" dirty="0"/>
              <a:t>Revises Electoral Count Act of 1887</a:t>
            </a:r>
          </a:p>
          <a:p>
            <a:pPr marL="1200150" lvl="4" indent="-461963">
              <a:buFont typeface="Wingdings" panose="05000000000000000000" pitchFamily="2" charset="2"/>
              <a:buChar char="§"/>
            </a:pPr>
            <a:r>
              <a:rPr lang="en-US" sz="1800" dirty="0"/>
              <a:t>Changes voting, certification, counting and transition in Presidential elections</a:t>
            </a:r>
          </a:p>
          <a:p>
            <a:pPr marL="1200150" lvl="4" indent="-461963">
              <a:buFont typeface="Wingdings" panose="05000000000000000000" pitchFamily="2" charset="2"/>
              <a:buChar char="§"/>
            </a:pPr>
            <a:r>
              <a:rPr lang="en-US" sz="1800" dirty="0"/>
              <a:t>Goal = prevent chaos like when Donald Trump refused to concede the </a:t>
            </a:r>
            <a:br>
              <a:rPr lang="en-US" sz="1800" dirty="0"/>
            </a:br>
            <a:r>
              <a:rPr lang="en-US" sz="1800" dirty="0"/>
              <a:t>2020 presidential election, then sought to have VP Mike Pence block the formal certification of the election results</a:t>
            </a:r>
          </a:p>
          <a:p>
            <a:pPr marL="547040" lvl="3" indent="-461963">
              <a:buFont typeface="Wingdings" panose="05000000000000000000" pitchFamily="2" charset="2"/>
              <a:buChar char="§"/>
            </a:pPr>
            <a:r>
              <a:rPr lang="en-US" sz="1800" dirty="0"/>
              <a:t>New State procedures – </a:t>
            </a:r>
          </a:p>
          <a:p>
            <a:pPr marL="1200150" lvl="4" indent="-461963">
              <a:buFont typeface="Wingdings" panose="05000000000000000000" pitchFamily="2" charset="2"/>
              <a:buChar char="§"/>
            </a:pPr>
            <a:r>
              <a:rPr lang="en-US" sz="1800" dirty="0"/>
              <a:t>Governor (or mayor for DC) generally issues a “Certificate of Ascertainment” </a:t>
            </a:r>
          </a:p>
          <a:p>
            <a:pPr marL="1200150" lvl="4" indent="-461963">
              <a:buFont typeface="Wingdings" panose="05000000000000000000" pitchFamily="2" charset="2"/>
              <a:buChar char="§"/>
            </a:pPr>
            <a:r>
              <a:rPr lang="en-US" sz="1800" dirty="0"/>
              <a:t>Exceptions for court judgment or superseding state law or constitution</a:t>
            </a:r>
          </a:p>
          <a:p>
            <a:pPr marL="547040" lvl="3" indent="-461963">
              <a:buFont typeface="Wingdings" panose="05000000000000000000" pitchFamily="2" charset="2"/>
              <a:buChar char="§"/>
            </a:pPr>
            <a:r>
              <a:rPr lang="en-US" sz="1800" dirty="0"/>
              <a:t>Review of any claims by candidates </a:t>
            </a:r>
          </a:p>
          <a:p>
            <a:pPr marL="1200150" lvl="4" indent="-461963">
              <a:buFont typeface="Wingdings" panose="05000000000000000000" pitchFamily="2" charset="2"/>
              <a:buChar char="§"/>
            </a:pPr>
            <a:r>
              <a:rPr lang="en-US" sz="1800" dirty="0"/>
              <a:t>Expedited review guaranteed in US District Court</a:t>
            </a:r>
          </a:p>
          <a:p>
            <a:pPr marL="1200150" lvl="4" indent="-461963">
              <a:buFont typeface="Wingdings" panose="05000000000000000000" pitchFamily="2" charset="2"/>
              <a:buChar char="§"/>
            </a:pPr>
            <a:r>
              <a:rPr lang="en-US" sz="1800" dirty="0"/>
              <a:t>Final order required before electors meet</a:t>
            </a:r>
          </a:p>
          <a:p>
            <a:pPr marL="547040" lvl="3" indent="-461963">
              <a:buFont typeface="Wingdings" panose="05000000000000000000" pitchFamily="2" charset="2"/>
              <a:buChar char="§"/>
            </a:pPr>
            <a:r>
              <a:rPr lang="en-US" sz="1800" dirty="0"/>
              <a:t>New rules on Congressional proceedings</a:t>
            </a:r>
          </a:p>
          <a:p>
            <a:pPr marL="1200150" lvl="4" indent="-461963">
              <a:buFont typeface="Wingdings" panose="05000000000000000000" pitchFamily="2" charset="2"/>
              <a:buChar char="§"/>
            </a:pPr>
            <a:r>
              <a:rPr lang="en-US" sz="1800" dirty="0"/>
              <a:t>VP’s role is “solely ministerial” with no power to “determine, accept reject or otherwise adjudicate or resolve disputes…”</a:t>
            </a:r>
          </a:p>
          <a:p>
            <a:pPr marL="1200150" lvl="4" indent="-461963">
              <a:buFont typeface="Wingdings" panose="05000000000000000000" pitchFamily="2" charset="2"/>
              <a:buChar char="§"/>
            </a:pPr>
            <a:r>
              <a:rPr lang="en-US" sz="1800" dirty="0"/>
              <a:t>Any objections by members of Congress require written sign-on by at least one-fifth of House members and one-fifth of Senators (previously needed only one from each)</a:t>
            </a:r>
          </a:p>
          <a:p>
            <a:pPr marL="547040" lvl="3" indent="-461963">
              <a:buFont typeface="Wingdings" panose="05000000000000000000" pitchFamily="2" charset="2"/>
              <a:buChar char="§"/>
            </a:pPr>
            <a:r>
              <a:rPr lang="en-US" sz="1800" dirty="0"/>
              <a:t>Transition funds made available to more than one candidate if failure to concede within 5 days.</a:t>
            </a:r>
          </a:p>
          <a:p>
            <a:pPr marL="1200150" lvl="4" indent="-461963">
              <a:buFont typeface="Wingdings" panose="05000000000000000000" pitchFamily="2" charset="2"/>
              <a:buChar char="§"/>
            </a:pPr>
            <a:endParaRPr lang="en-US" sz="1800" dirty="0"/>
          </a:p>
          <a:p>
            <a:pPr marL="547040" lvl="3" indent="-461963">
              <a:buFont typeface="Wingdings" panose="05000000000000000000" pitchFamily="2" charset="2"/>
              <a:buChar char="§"/>
            </a:pPr>
            <a:endParaRPr lang="en-US" sz="1800" dirty="0"/>
          </a:p>
        </p:txBody>
      </p:sp>
      <p:pic>
        <p:nvPicPr>
          <p:cNvPr id="5" name="Picture 4" descr="A cartoon of a count dracula holding up a pile of calendars&#10;&#10;Description automatically generated">
            <a:extLst>
              <a:ext uri="{FF2B5EF4-FFF2-40B4-BE49-F238E27FC236}">
                <a16:creationId xmlns:a16="http://schemas.microsoft.com/office/drawing/2014/main" id="{3D6B1DBA-9773-5E06-D3E2-383729B5D29F}"/>
              </a:ext>
            </a:extLst>
          </p:cNvPr>
          <p:cNvPicPr>
            <a:picLocks noChangeAspect="1"/>
          </p:cNvPicPr>
          <p:nvPr/>
        </p:nvPicPr>
        <p:blipFill>
          <a:blip r:embed="rId3"/>
          <a:stretch>
            <a:fillRect/>
          </a:stretch>
        </p:blipFill>
        <p:spPr>
          <a:xfrm>
            <a:off x="10018644" y="1914766"/>
            <a:ext cx="4221817" cy="2860938"/>
          </a:xfrm>
          <a:prstGeom prst="rect">
            <a:avLst/>
          </a:prstGeom>
        </p:spPr>
      </p:pic>
    </p:spTree>
    <p:extLst>
      <p:ext uri="{BB962C8B-B14F-4D97-AF65-F5344CB8AC3E}">
        <p14:creationId xmlns:p14="http://schemas.microsoft.com/office/powerpoint/2010/main" val="16667350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99604" y="335077"/>
            <a:ext cx="14231191" cy="532650"/>
          </a:xfrm>
        </p:spPr>
        <p:txBody>
          <a:bodyPr/>
          <a:lstStyle/>
          <a:p>
            <a:pPr marL="0" lvl="2" indent="0" algn="ctr">
              <a:spcBef>
                <a:spcPts val="0"/>
              </a:spcBef>
              <a:buNone/>
            </a:pPr>
            <a:r>
              <a:rPr lang="en-US" sz="4400" cap="all" dirty="0">
                <a:solidFill>
                  <a:srgbClr val="1B3668"/>
                </a:solidFill>
              </a:rPr>
              <a:t>Consolidated appropriations act, 2023 </a:t>
            </a:r>
          </a:p>
          <a:p>
            <a:pPr marL="0" lvl="2" indent="0" algn="ctr">
              <a:spcBef>
                <a:spcPts val="0"/>
              </a:spcBef>
              <a:buNone/>
            </a:pPr>
            <a:r>
              <a:rPr lang="en-US" sz="4400" cap="all" dirty="0">
                <a:solidFill>
                  <a:srgbClr val="1B3668"/>
                </a:solidFill>
              </a:rPr>
              <a:t>(P.L. 117-328) – December 19, 2022</a:t>
            </a:r>
          </a:p>
          <a:p>
            <a:pPr marL="0" lvl="2" indent="0" algn="ctr">
              <a:spcBef>
                <a:spcPts val="0"/>
              </a:spcBef>
              <a:buNone/>
            </a:pPr>
            <a:r>
              <a:rPr lang="en-US" sz="4400" cap="all" dirty="0">
                <a:solidFill>
                  <a:srgbClr val="1B3668"/>
                </a:solidFill>
              </a:rPr>
              <a:t>overview</a:t>
            </a:r>
          </a:p>
        </p:txBody>
      </p:sp>
      <p:sp>
        <p:nvSpPr>
          <p:cNvPr id="3" name="Text Placeholder 2">
            <a:extLst>
              <a:ext uri="{FF2B5EF4-FFF2-40B4-BE49-F238E27FC236}">
                <a16:creationId xmlns:a16="http://schemas.microsoft.com/office/drawing/2014/main" id="{52BB8393-31B5-41F8-96A5-1A686E9BC4D1}"/>
              </a:ext>
            </a:extLst>
          </p:cNvPr>
          <p:cNvSpPr>
            <a:spLocks noGrp="1"/>
          </p:cNvSpPr>
          <p:nvPr>
            <p:ph type="body" sz="quarter" idx="11"/>
          </p:nvPr>
        </p:nvSpPr>
        <p:spPr>
          <a:xfrm>
            <a:off x="643048" y="2446667"/>
            <a:ext cx="13130101" cy="4495483"/>
          </a:xfrm>
        </p:spPr>
        <p:txBody>
          <a:bodyPr/>
          <a:lstStyle/>
          <a:p>
            <a:pPr marL="547040" lvl="3" indent="-461963">
              <a:buFont typeface="Wingdings" panose="05000000000000000000" pitchFamily="2" charset="2"/>
              <a:buChar char="§"/>
            </a:pPr>
            <a:r>
              <a:rPr lang="en-US" sz="2400" dirty="0"/>
              <a:t>Ukraine support</a:t>
            </a:r>
          </a:p>
          <a:p>
            <a:pPr marL="1200150" lvl="4" indent="-461963">
              <a:buFont typeface="Wingdings" panose="05000000000000000000" pitchFamily="2" charset="2"/>
              <a:buChar char="§"/>
            </a:pPr>
            <a:r>
              <a:rPr lang="en-US" sz="1800" dirty="0"/>
              <a:t>See “</a:t>
            </a:r>
            <a:r>
              <a:rPr lang="en-US" sz="1800" dirty="0">
                <a:hlinkClick r:id="rId3"/>
              </a:rPr>
              <a:t>The budget deal reflects Senate Republican fears of the new GOP House</a:t>
            </a:r>
            <a:r>
              <a:rPr lang="en-US" sz="1800" dirty="0"/>
              <a:t>”</a:t>
            </a:r>
          </a:p>
          <a:p>
            <a:pPr marL="547040" lvl="3" indent="-461963">
              <a:buFont typeface="Wingdings" panose="05000000000000000000" pitchFamily="2" charset="2"/>
              <a:buChar char="§"/>
            </a:pPr>
            <a:r>
              <a:rPr lang="en-US" sz="2400" dirty="0"/>
              <a:t>Health care (The Health Extenders, Improving Access to Medicare, </a:t>
            </a:r>
            <a:br>
              <a:rPr lang="en-US" sz="2400" dirty="0"/>
            </a:br>
            <a:r>
              <a:rPr lang="en-US" sz="2400" dirty="0"/>
              <a:t>Medicaid, and CHIP, and Strengthening Public Health Act of 2022)</a:t>
            </a:r>
          </a:p>
          <a:p>
            <a:pPr marL="1200150" lvl="4" indent="-461963">
              <a:buFont typeface="Wingdings" panose="05000000000000000000" pitchFamily="2" charset="2"/>
              <a:buChar char="§"/>
            </a:pPr>
            <a:r>
              <a:rPr lang="en-US" sz="1800" u="sng" dirty="0"/>
              <a:t>See</a:t>
            </a:r>
            <a:r>
              <a:rPr lang="en-US" sz="1800" dirty="0"/>
              <a:t> “</a:t>
            </a:r>
            <a:r>
              <a:rPr lang="en-US" sz="1800" dirty="0">
                <a:hlinkClick r:id="rId4"/>
              </a:rPr>
              <a:t>The December Omnibus Bill’s Little Secret: It Was Also a Giant Health Bill</a:t>
            </a:r>
            <a:r>
              <a:rPr lang="en-US" sz="1800" dirty="0"/>
              <a:t>”</a:t>
            </a:r>
            <a:endParaRPr lang="en-US" sz="2400" dirty="0"/>
          </a:p>
          <a:p>
            <a:pPr marL="547040" lvl="3" indent="-461963">
              <a:buFont typeface="Wingdings" panose="05000000000000000000" pitchFamily="2" charset="2"/>
              <a:buChar char="§"/>
            </a:pPr>
            <a:r>
              <a:rPr lang="en-US" sz="2400" dirty="0"/>
              <a:t>Electoral reform (Electoral Count Reform Act of 2022)</a:t>
            </a:r>
          </a:p>
          <a:p>
            <a:pPr marL="547040" lvl="3" indent="-461963">
              <a:buFont typeface="Wingdings" panose="05000000000000000000" pitchFamily="2" charset="2"/>
              <a:buChar char="§"/>
            </a:pPr>
            <a:r>
              <a:rPr lang="en-US" sz="2400" dirty="0"/>
              <a:t>Tax provisions?</a:t>
            </a:r>
          </a:p>
          <a:p>
            <a:pPr marL="1200150" lvl="4" indent="-461963">
              <a:buFont typeface="Wingdings" panose="05000000000000000000" pitchFamily="2" charset="2"/>
              <a:buChar char="§"/>
            </a:pPr>
            <a:r>
              <a:rPr lang="en-US" sz="2400" dirty="0">
                <a:solidFill>
                  <a:schemeClr val="accent6">
                    <a:lumMod val="75000"/>
                  </a:schemeClr>
                </a:solidFill>
              </a:rPr>
              <a:t>SECURE 2.0</a:t>
            </a:r>
          </a:p>
          <a:p>
            <a:pPr marL="1200150" lvl="4" indent="-461963">
              <a:buFont typeface="Wingdings" panose="05000000000000000000" pitchFamily="2" charset="2"/>
              <a:buChar char="§"/>
            </a:pPr>
            <a:r>
              <a:rPr lang="en-US" sz="2400" dirty="0"/>
              <a:t>Plus </a:t>
            </a:r>
            <a:r>
              <a:rPr lang="en-US" sz="2400" dirty="0">
                <a:solidFill>
                  <a:srgbClr val="FF0000"/>
                </a:solidFill>
              </a:rPr>
              <a:t>bupkis</a:t>
            </a:r>
            <a:r>
              <a:rPr lang="en-US" sz="2400" dirty="0"/>
              <a:t>!!!</a:t>
            </a:r>
          </a:p>
          <a:p>
            <a:pPr marL="1200150" lvl="4" indent="-461963">
              <a:buFont typeface="Wingdings" panose="05000000000000000000" pitchFamily="2" charset="2"/>
              <a:buChar char="§"/>
            </a:pPr>
            <a:r>
              <a:rPr lang="en-US" sz="2400" dirty="0"/>
              <a:t>And since then…</a:t>
            </a:r>
          </a:p>
          <a:p>
            <a:pPr marL="1200150" lvl="4" indent="-461963">
              <a:buFont typeface="Wingdings" panose="05000000000000000000" pitchFamily="2" charset="2"/>
              <a:buChar char="§"/>
            </a:pPr>
            <a:endParaRPr lang="en-US" sz="2400" dirty="0"/>
          </a:p>
          <a:p>
            <a:pPr marL="547040" lvl="3" indent="-461963">
              <a:buFont typeface="Wingdings" panose="05000000000000000000" pitchFamily="2" charset="2"/>
              <a:buChar char="§"/>
            </a:pPr>
            <a:endParaRPr lang="en-US" sz="2400" dirty="0"/>
          </a:p>
          <a:p>
            <a:pPr marL="1200150" lvl="4" indent="-461963">
              <a:buFont typeface="Wingdings" panose="05000000000000000000" pitchFamily="2" charset="2"/>
              <a:buChar char="§"/>
            </a:pPr>
            <a:endParaRPr lang="en-US" sz="2400" dirty="0"/>
          </a:p>
          <a:p>
            <a:pPr marL="1200150" lvl="4" indent="-461963">
              <a:buFont typeface="Wingdings" panose="05000000000000000000" pitchFamily="2" charset="2"/>
              <a:buChar char="§"/>
            </a:pPr>
            <a:endParaRPr lang="en-US" sz="2400" dirty="0"/>
          </a:p>
          <a:p>
            <a:pPr marL="1200150" lvl="4" indent="-461963">
              <a:buFont typeface="Wingdings" panose="05000000000000000000" pitchFamily="2" charset="2"/>
              <a:buChar char="§"/>
            </a:pPr>
            <a:endParaRPr lang="en-US" sz="2400" dirty="0"/>
          </a:p>
          <a:p>
            <a:pPr marL="547040" lvl="3" indent="-461963">
              <a:buFont typeface="Wingdings" panose="05000000000000000000" pitchFamily="2" charset="2"/>
              <a:buChar char="§"/>
            </a:pPr>
            <a:endParaRPr lang="en-US" sz="2400" dirty="0"/>
          </a:p>
          <a:p>
            <a:pPr marL="547040" lvl="3" indent="-461963">
              <a:buFont typeface="Wingdings" panose="05000000000000000000" pitchFamily="2" charset="2"/>
              <a:buChar char="§"/>
            </a:pPr>
            <a:endParaRPr lang="en-US" sz="2400" dirty="0"/>
          </a:p>
        </p:txBody>
      </p:sp>
      <p:pic>
        <p:nvPicPr>
          <p:cNvPr id="5" name="Picture 4" descr="Text&#10;&#10;Description automatically generated">
            <a:extLst>
              <a:ext uri="{FF2B5EF4-FFF2-40B4-BE49-F238E27FC236}">
                <a16:creationId xmlns:a16="http://schemas.microsoft.com/office/drawing/2014/main" id="{2987D1E1-5C38-F0FF-6A7A-F9146393791F}"/>
              </a:ext>
            </a:extLst>
          </p:cNvPr>
          <p:cNvPicPr>
            <a:picLocks noChangeAspect="1"/>
          </p:cNvPicPr>
          <p:nvPr/>
        </p:nvPicPr>
        <p:blipFill>
          <a:blip r:embed="rId5"/>
          <a:stretch>
            <a:fillRect/>
          </a:stretch>
        </p:blipFill>
        <p:spPr>
          <a:xfrm>
            <a:off x="10409382" y="1884957"/>
            <a:ext cx="4021413" cy="5368793"/>
          </a:xfrm>
          <a:prstGeom prst="rect">
            <a:avLst/>
          </a:prstGeom>
        </p:spPr>
      </p:pic>
    </p:spTree>
    <p:extLst>
      <p:ext uri="{BB962C8B-B14F-4D97-AF65-F5344CB8AC3E}">
        <p14:creationId xmlns:p14="http://schemas.microsoft.com/office/powerpoint/2010/main" val="29992717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99604" y="242713"/>
            <a:ext cx="14231191" cy="532650"/>
          </a:xfrm>
        </p:spPr>
        <p:txBody>
          <a:bodyPr/>
          <a:lstStyle/>
          <a:p>
            <a:pPr marL="0" lvl="2" indent="0" algn="ctr">
              <a:spcBef>
                <a:spcPts val="0"/>
              </a:spcBef>
              <a:buNone/>
            </a:pPr>
            <a:r>
              <a:rPr lang="en-US" sz="4000" cap="all" dirty="0">
                <a:solidFill>
                  <a:srgbClr val="1B3668"/>
                </a:solidFill>
              </a:rPr>
              <a:t>Consolidated appropriations act, 2023 (cont.)</a:t>
            </a:r>
          </a:p>
          <a:p>
            <a:pPr marL="0" lvl="2" indent="0" algn="ctr">
              <a:spcBef>
                <a:spcPts val="0"/>
              </a:spcBef>
              <a:buNone/>
            </a:pPr>
            <a:r>
              <a:rPr lang="en-US" sz="4000" cap="all" dirty="0">
                <a:solidFill>
                  <a:schemeClr val="accent6">
                    <a:lumMod val="75000"/>
                  </a:schemeClr>
                </a:solidFill>
              </a:rPr>
              <a:t>Secure 2.0</a:t>
            </a:r>
            <a:endParaRPr lang="en-US" sz="4000" cap="all" dirty="0">
              <a:solidFill>
                <a:srgbClr val="1B3668"/>
              </a:solidFill>
            </a:endParaRPr>
          </a:p>
        </p:txBody>
      </p:sp>
      <p:sp>
        <p:nvSpPr>
          <p:cNvPr id="3" name="Text Placeholder 2">
            <a:extLst>
              <a:ext uri="{FF2B5EF4-FFF2-40B4-BE49-F238E27FC236}">
                <a16:creationId xmlns:a16="http://schemas.microsoft.com/office/drawing/2014/main" id="{52BB8393-31B5-41F8-96A5-1A686E9BC4D1}"/>
              </a:ext>
            </a:extLst>
          </p:cNvPr>
          <p:cNvSpPr>
            <a:spLocks noGrp="1"/>
          </p:cNvSpPr>
          <p:nvPr>
            <p:ph type="body" sz="quarter" idx="11"/>
          </p:nvPr>
        </p:nvSpPr>
        <p:spPr>
          <a:xfrm>
            <a:off x="569157" y="1498888"/>
            <a:ext cx="13130101" cy="4495483"/>
          </a:xfrm>
        </p:spPr>
        <p:txBody>
          <a:bodyPr/>
          <a:lstStyle/>
          <a:p>
            <a:pPr marL="547040" lvl="3" indent="-461963">
              <a:buFont typeface="Wingdings" panose="05000000000000000000" pitchFamily="2" charset="2"/>
              <a:buChar char="§"/>
            </a:pPr>
            <a:r>
              <a:rPr lang="en-US" sz="1700" dirty="0">
                <a:effectLst/>
                <a:latin typeface="Arial" panose="020B0604020202020204" pitchFamily="34" charset="0"/>
              </a:rPr>
              <a:t>Delay of RMDs </a:t>
            </a:r>
          </a:p>
          <a:p>
            <a:pPr marL="1200150" lvl="4" indent="-461963">
              <a:buFont typeface="Wingdings" panose="05000000000000000000" pitchFamily="2" charset="2"/>
              <a:buChar char="§"/>
            </a:pPr>
            <a:r>
              <a:rPr lang="en-US" sz="1700" dirty="0">
                <a:effectLst/>
                <a:latin typeface="Arial" panose="020B0604020202020204" pitchFamily="34" charset="0"/>
              </a:rPr>
              <a:t>Prior law - beginning at age 72. </a:t>
            </a:r>
          </a:p>
          <a:p>
            <a:pPr marL="1200150" lvl="4" indent="-461963">
              <a:buFont typeface="Wingdings" panose="05000000000000000000" pitchFamily="2" charset="2"/>
              <a:buChar char="§"/>
            </a:pPr>
            <a:r>
              <a:rPr lang="en-US" sz="1700" dirty="0">
                <a:effectLst/>
                <a:latin typeface="Arial" panose="020B0604020202020204" pitchFamily="34" charset="0"/>
              </a:rPr>
              <a:t>Increased to age 73 (2023) then age 75 </a:t>
            </a:r>
            <a:r>
              <a:rPr lang="en-US" sz="1700" dirty="0"/>
              <a:t>(</a:t>
            </a:r>
            <a:r>
              <a:rPr lang="en-US" sz="1700" dirty="0">
                <a:effectLst/>
                <a:latin typeface="Arial" panose="020B0604020202020204" pitchFamily="34" charset="0"/>
              </a:rPr>
              <a:t>2033).</a:t>
            </a:r>
            <a:endParaRPr lang="en-US" sz="1700" dirty="0"/>
          </a:p>
          <a:p>
            <a:pPr marL="547040" lvl="3" indent="-461963">
              <a:buFont typeface="Wingdings" panose="05000000000000000000" pitchFamily="2" charset="2"/>
              <a:buChar char="§"/>
            </a:pPr>
            <a:r>
              <a:rPr lang="en-US" sz="1700" dirty="0">
                <a:effectLst/>
                <a:latin typeface="Arial" panose="020B0604020202020204" pitchFamily="34" charset="0"/>
              </a:rPr>
              <a:t>No RMDs for Employer-Sponsored Roth Plans (starting 2024)</a:t>
            </a:r>
            <a:endParaRPr lang="en-US" sz="1700" dirty="0"/>
          </a:p>
          <a:p>
            <a:pPr marL="547040" lvl="3" indent="-461963">
              <a:buFont typeface="Wingdings" panose="05000000000000000000" pitchFamily="2" charset="2"/>
              <a:buChar char="§"/>
            </a:pPr>
            <a:r>
              <a:rPr lang="en-US" sz="1700" dirty="0">
                <a:effectLst/>
                <a:latin typeface="Arial" panose="020B0604020202020204" pitchFamily="34" charset="0"/>
              </a:rPr>
              <a:t>Rollover unused 529 (College Savings Plans) funds to Roth IRA; tight limitations apply (amounts and otherwise). (Starting 2024)</a:t>
            </a:r>
          </a:p>
          <a:p>
            <a:pPr marL="547040" lvl="3" indent="-461963">
              <a:buFont typeface="Wingdings" panose="05000000000000000000" pitchFamily="2" charset="2"/>
              <a:buChar char="§"/>
            </a:pPr>
            <a:r>
              <a:rPr lang="en-US" sz="1700" dirty="0">
                <a:effectLst/>
                <a:latin typeface="Arial" panose="020B0604020202020204" pitchFamily="34" charset="0"/>
              </a:rPr>
              <a:t>Catch-Up Contributions </a:t>
            </a:r>
          </a:p>
          <a:p>
            <a:pPr marL="1200150" lvl="4" indent="-461963">
              <a:buFont typeface="Wingdings" panose="05000000000000000000" pitchFamily="2" charset="2"/>
              <a:buChar char="§"/>
            </a:pPr>
            <a:r>
              <a:rPr lang="en-US" sz="1700" dirty="0">
                <a:latin typeface="Arial" panose="020B0604020202020204" pitchFamily="34" charset="0"/>
              </a:rPr>
              <a:t>To Retirement Plans - </a:t>
            </a:r>
            <a:r>
              <a:rPr lang="en-US" sz="1700" dirty="0">
                <a:effectLst/>
                <a:latin typeface="Arial" panose="020B0604020202020204" pitchFamily="34" charset="0"/>
              </a:rPr>
              <a:t>. Starting in 2025, specific to those aged 60-63, (1) all catch-up contributions</a:t>
            </a:r>
            <a:br>
              <a:rPr lang="en-US" sz="1700" dirty="0"/>
            </a:br>
            <a:r>
              <a:rPr lang="en-US" sz="1700" dirty="0">
                <a:effectLst/>
                <a:latin typeface="Arial" panose="020B0604020202020204" pitchFamily="34" charset="0"/>
              </a:rPr>
              <a:t>will be treated as Roth contributions, and (2) the catch-up limits will be increased to the greater of $10,000</a:t>
            </a:r>
            <a:br>
              <a:rPr lang="en-US" sz="1700" dirty="0"/>
            </a:br>
            <a:r>
              <a:rPr lang="en-US" sz="1700" dirty="0">
                <a:effectLst/>
                <a:latin typeface="Arial" panose="020B0604020202020204" pitchFamily="34" charset="0"/>
              </a:rPr>
              <a:t>for 150% of the “normal” catch-up limit, inflation adjusted</a:t>
            </a:r>
            <a:endParaRPr lang="en-US" sz="1700" dirty="0">
              <a:latin typeface="Arial" panose="020B0604020202020204" pitchFamily="34" charset="0"/>
            </a:endParaRPr>
          </a:p>
          <a:p>
            <a:pPr marL="1200150" lvl="4" indent="-461963">
              <a:buFont typeface="Wingdings" panose="05000000000000000000" pitchFamily="2" charset="2"/>
              <a:buChar char="§"/>
            </a:pPr>
            <a:r>
              <a:rPr lang="en-US" sz="1700" dirty="0">
                <a:effectLst/>
                <a:latin typeface="Arial" panose="020B0604020202020204" pitchFamily="34" charset="0"/>
              </a:rPr>
              <a:t>to IRAs – indexed for inflation starting 2024</a:t>
            </a:r>
          </a:p>
          <a:p>
            <a:pPr marL="547040" lvl="3" indent="-461963">
              <a:buFont typeface="Wingdings" panose="05000000000000000000" pitchFamily="2" charset="2"/>
              <a:buChar char="§"/>
            </a:pPr>
            <a:r>
              <a:rPr lang="en-US" sz="1700" dirty="0">
                <a:latin typeface="Arial" panose="020B0604020202020204" pitchFamily="34" charset="0"/>
              </a:rPr>
              <a:t>Employer Matching Available for Student Loan Payments (starting 2024)</a:t>
            </a:r>
          </a:p>
          <a:p>
            <a:pPr marL="547040" lvl="3" indent="-461963">
              <a:buFont typeface="Wingdings" panose="05000000000000000000" pitchFamily="2" charset="2"/>
              <a:buChar char="§"/>
            </a:pPr>
            <a:r>
              <a:rPr lang="en-US" sz="1700" dirty="0">
                <a:latin typeface="Arial" panose="020B0604020202020204" pitchFamily="34" charset="0"/>
              </a:rPr>
              <a:t>Roth Employer Match Allowed with Plan Amendment (starting 2023)</a:t>
            </a:r>
          </a:p>
          <a:p>
            <a:pPr marL="547040" lvl="3" indent="-461963">
              <a:buFont typeface="Wingdings" panose="05000000000000000000" pitchFamily="2" charset="2"/>
              <a:buChar char="§"/>
            </a:pPr>
            <a:r>
              <a:rPr lang="en-US" sz="1700" dirty="0">
                <a:latin typeface="Arial" panose="020B0604020202020204" pitchFamily="34" charset="0"/>
              </a:rPr>
              <a:t>Penalty Tax For Failed RMDs - reduced from 50% to 25%, or 10% so long as the tax is reported early enough. (starting 2023)</a:t>
            </a:r>
          </a:p>
          <a:p>
            <a:pPr marL="547040" lvl="3" indent="-461963">
              <a:buFont typeface="Wingdings" panose="05000000000000000000" pitchFamily="2" charset="2"/>
              <a:buChar char="§"/>
            </a:pPr>
            <a:r>
              <a:rPr lang="en-US" sz="1700" dirty="0">
                <a:effectLst/>
                <a:latin typeface="Arial" panose="020B0604020202020204" pitchFamily="34" charset="0"/>
              </a:rPr>
              <a:t>Terminal Illness Exception for Early Withdrawal Penalty - terminally ill person (certified as expected to live less than 7 years) may withdraw retirement assets without a penalty tax (starting 2023)</a:t>
            </a:r>
          </a:p>
          <a:p>
            <a:pPr marL="547040" lvl="3" indent="-461963">
              <a:buFont typeface="Wingdings" panose="05000000000000000000" pitchFamily="2" charset="2"/>
              <a:buChar char="§"/>
            </a:pPr>
            <a:r>
              <a:rPr lang="en-US" sz="1700" dirty="0">
                <a:effectLst/>
                <a:latin typeface="Arial" panose="020B0604020202020204" pitchFamily="34" charset="0"/>
              </a:rPr>
              <a:t>RMD – Increased Allowability of Life Annuities (starting 2023)</a:t>
            </a:r>
          </a:p>
          <a:p>
            <a:pPr marL="547040" lvl="3" indent="-461963">
              <a:buFont typeface="Wingdings" panose="05000000000000000000" pitchFamily="2" charset="2"/>
              <a:buChar char="§"/>
            </a:pPr>
            <a:r>
              <a:rPr lang="en-US" sz="1700" dirty="0">
                <a:effectLst/>
                <a:latin typeface="Arial" panose="020B0604020202020204" pitchFamily="34" charset="0"/>
              </a:rPr>
              <a:t>Saver’s Matching by the Government - certain lower income taxpayers will be eligible for up to a 50% government match of contributions to retirement accounts, capped at $2,000 (starting 2027)</a:t>
            </a:r>
          </a:p>
          <a:p>
            <a:pPr marL="547040" lvl="3" indent="-461963">
              <a:buFont typeface="Wingdings" panose="05000000000000000000" pitchFamily="2" charset="2"/>
              <a:buChar char="§"/>
            </a:pPr>
            <a:r>
              <a:rPr lang="en-US" sz="1700" dirty="0">
                <a:latin typeface="Arial" panose="020B0604020202020204" pitchFamily="34" charset="0"/>
              </a:rPr>
              <a:t>Technical Corrections and massive follow-on guidance needed</a:t>
            </a:r>
          </a:p>
          <a:p>
            <a:pPr marL="85077" lvl="3" indent="0">
              <a:buNone/>
            </a:pPr>
            <a:br>
              <a:rPr lang="en-US" sz="1700" dirty="0">
                <a:latin typeface="Arial" panose="020B0604020202020204" pitchFamily="34" charset="0"/>
              </a:rPr>
            </a:br>
            <a:endParaRPr lang="en-US" sz="1700" dirty="0">
              <a:latin typeface="Arial" panose="020B0604020202020204" pitchFamily="34" charset="0"/>
            </a:endParaRPr>
          </a:p>
        </p:txBody>
      </p:sp>
    </p:spTree>
    <p:extLst>
      <p:ext uri="{BB962C8B-B14F-4D97-AF65-F5344CB8AC3E}">
        <p14:creationId xmlns:p14="http://schemas.microsoft.com/office/powerpoint/2010/main" val="872417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99604" y="335077"/>
            <a:ext cx="14231191" cy="532650"/>
          </a:xfrm>
        </p:spPr>
        <p:txBody>
          <a:bodyPr/>
          <a:lstStyle/>
          <a:p>
            <a:pPr marL="0" lvl="2" indent="0" algn="ctr">
              <a:spcBef>
                <a:spcPts val="0"/>
              </a:spcBef>
              <a:buNone/>
            </a:pPr>
            <a:r>
              <a:rPr lang="en-US" sz="4400" cap="all" dirty="0">
                <a:solidFill>
                  <a:srgbClr val="1B3668"/>
                </a:solidFill>
              </a:rPr>
              <a:t>Inflation reduction act of 2022 </a:t>
            </a:r>
          </a:p>
          <a:p>
            <a:pPr marL="0" lvl="2" indent="0" algn="ctr">
              <a:spcBef>
                <a:spcPts val="0"/>
              </a:spcBef>
              <a:buNone/>
            </a:pPr>
            <a:r>
              <a:rPr lang="en-US" sz="4400" cap="all" dirty="0">
                <a:solidFill>
                  <a:srgbClr val="1B3668"/>
                </a:solidFill>
              </a:rPr>
              <a:t>overview</a:t>
            </a:r>
          </a:p>
        </p:txBody>
      </p:sp>
      <p:sp>
        <p:nvSpPr>
          <p:cNvPr id="3" name="Text Placeholder 2">
            <a:extLst>
              <a:ext uri="{FF2B5EF4-FFF2-40B4-BE49-F238E27FC236}">
                <a16:creationId xmlns:a16="http://schemas.microsoft.com/office/drawing/2014/main" id="{52BB8393-31B5-41F8-96A5-1A686E9BC4D1}"/>
              </a:ext>
            </a:extLst>
          </p:cNvPr>
          <p:cNvSpPr>
            <a:spLocks noGrp="1"/>
          </p:cNvSpPr>
          <p:nvPr>
            <p:ph type="body" sz="quarter" idx="11"/>
          </p:nvPr>
        </p:nvSpPr>
        <p:spPr>
          <a:xfrm>
            <a:off x="643048" y="1867058"/>
            <a:ext cx="13130101" cy="4495483"/>
          </a:xfrm>
        </p:spPr>
        <p:txBody>
          <a:bodyPr/>
          <a:lstStyle/>
          <a:p>
            <a:pPr marL="547040" lvl="3" indent="-461963">
              <a:buFont typeface="Wingdings" panose="05000000000000000000" pitchFamily="2" charset="2"/>
              <a:buChar char="§"/>
            </a:pPr>
            <a:r>
              <a:rPr lang="en-US" sz="2000" dirty="0"/>
              <a:t>History</a:t>
            </a:r>
          </a:p>
          <a:p>
            <a:pPr marL="1200150" lvl="4" indent="-461963">
              <a:buFont typeface="Wingdings" panose="05000000000000000000" pitchFamily="2" charset="2"/>
              <a:buChar char="§"/>
            </a:pPr>
            <a:r>
              <a:rPr lang="en-US" sz="2000" dirty="0"/>
              <a:t>Infrastructure bill and BBB to </a:t>
            </a:r>
            <a:r>
              <a:rPr lang="en-US" sz="1600" dirty="0"/>
              <a:t>bbb</a:t>
            </a:r>
            <a:r>
              <a:rPr lang="en-US" sz="2000" dirty="0"/>
              <a:t> to </a:t>
            </a:r>
            <a:r>
              <a:rPr lang="en-US" sz="1200" dirty="0"/>
              <a:t>micro-bbb</a:t>
            </a:r>
            <a:endParaRPr lang="en-US" sz="2000" dirty="0"/>
          </a:p>
          <a:p>
            <a:pPr marL="1200150" lvl="4" indent="-461963">
              <a:buFont typeface="Wingdings" panose="05000000000000000000" pitchFamily="2" charset="2"/>
              <a:buChar char="§"/>
            </a:pPr>
            <a:r>
              <a:rPr lang="en-US" sz="2000" dirty="0"/>
              <a:t>How did Ds manage to pass this?  </a:t>
            </a:r>
          </a:p>
          <a:p>
            <a:pPr marL="1200150" lvl="4" indent="-461963">
              <a:buFont typeface="Wingdings" panose="05000000000000000000" pitchFamily="2" charset="2"/>
              <a:buChar char="§"/>
            </a:pPr>
            <a:r>
              <a:rPr lang="en-US" sz="2000" dirty="0"/>
              <a:t>Manchin; Rs divided – focusing on policy vs Trump</a:t>
            </a:r>
          </a:p>
          <a:p>
            <a:pPr marL="547040" lvl="3" indent="-461963">
              <a:buFont typeface="Wingdings" panose="05000000000000000000" pitchFamily="2" charset="2"/>
              <a:buChar char="§"/>
            </a:pPr>
            <a:r>
              <a:rPr lang="en-US" sz="2000" dirty="0"/>
              <a:t>Tax</a:t>
            </a:r>
          </a:p>
          <a:p>
            <a:pPr marL="1200150" lvl="4" indent="-461963">
              <a:buFont typeface="Wingdings" panose="05000000000000000000" pitchFamily="2" charset="2"/>
              <a:buChar char="§"/>
            </a:pPr>
            <a:r>
              <a:rPr lang="en-US" sz="2000" dirty="0"/>
              <a:t>Corporate</a:t>
            </a:r>
          </a:p>
          <a:p>
            <a:pPr marL="1853260" lvl="5" indent="-461963">
              <a:buFont typeface="Wingdings" panose="05000000000000000000" pitchFamily="2" charset="2"/>
              <a:buChar char="§"/>
            </a:pPr>
            <a:r>
              <a:rPr lang="en-US" sz="2000" dirty="0"/>
              <a:t>Corporate AMT</a:t>
            </a:r>
          </a:p>
          <a:p>
            <a:pPr marL="1853260" lvl="5" indent="-461963">
              <a:buFont typeface="Wingdings" panose="05000000000000000000" pitchFamily="2" charset="2"/>
              <a:buChar char="§"/>
            </a:pPr>
            <a:r>
              <a:rPr lang="en-US" sz="2000" dirty="0"/>
              <a:t>Excise tax on repurchase of corporate stock</a:t>
            </a:r>
          </a:p>
          <a:p>
            <a:pPr marL="1200150" lvl="4" indent="-461963">
              <a:buFont typeface="Wingdings" panose="05000000000000000000" pitchFamily="2" charset="2"/>
              <a:buChar char="§"/>
            </a:pPr>
            <a:r>
              <a:rPr lang="en-US" sz="2000" dirty="0">
                <a:solidFill>
                  <a:schemeClr val="accent6">
                    <a:lumMod val="75000"/>
                  </a:schemeClr>
                </a:solidFill>
              </a:rPr>
              <a:t>Funding IRS</a:t>
            </a:r>
          </a:p>
          <a:p>
            <a:pPr marL="1200150" lvl="4" indent="-461963">
              <a:buFont typeface="Wingdings" panose="05000000000000000000" pitchFamily="2" charset="2"/>
              <a:buChar char="§"/>
            </a:pPr>
            <a:r>
              <a:rPr lang="en-US" sz="2000" dirty="0"/>
              <a:t>SALT and excess business loans for noncorporate taxpayers </a:t>
            </a:r>
            <a:br>
              <a:rPr lang="en-US" sz="2000" dirty="0"/>
            </a:br>
            <a:r>
              <a:rPr lang="en-US" sz="2000" dirty="0"/>
              <a:t>(minor effective date changes)</a:t>
            </a:r>
          </a:p>
          <a:p>
            <a:pPr marL="547040" lvl="3" indent="-461963">
              <a:buFont typeface="Wingdings" panose="05000000000000000000" pitchFamily="2" charset="2"/>
              <a:buChar char="§"/>
            </a:pPr>
            <a:endParaRPr lang="en-US" sz="1600" dirty="0"/>
          </a:p>
          <a:p>
            <a:pPr marL="1200150" lvl="4" indent="-461963">
              <a:buFont typeface="Wingdings" panose="05000000000000000000" pitchFamily="2" charset="2"/>
              <a:buChar char="§"/>
            </a:pPr>
            <a:endParaRPr lang="en-US" sz="1600" dirty="0"/>
          </a:p>
          <a:p>
            <a:pPr marL="1200150" lvl="4" indent="-461963">
              <a:buFont typeface="Wingdings" panose="05000000000000000000" pitchFamily="2" charset="2"/>
              <a:buChar char="§"/>
            </a:pPr>
            <a:endParaRPr lang="en-US" sz="1600" dirty="0"/>
          </a:p>
          <a:p>
            <a:pPr marL="547040" lvl="3" indent="-461963">
              <a:buFont typeface="Wingdings" panose="05000000000000000000" pitchFamily="2" charset="2"/>
              <a:buChar char="§"/>
            </a:pPr>
            <a:endParaRPr lang="en-US" sz="1600" dirty="0"/>
          </a:p>
          <a:p>
            <a:pPr marL="547040" lvl="3" indent="-461963">
              <a:buFont typeface="Wingdings" panose="05000000000000000000" pitchFamily="2" charset="2"/>
              <a:buChar char="§"/>
            </a:pPr>
            <a:endParaRPr lang="en-US" sz="2400" dirty="0"/>
          </a:p>
          <a:p>
            <a:pPr marL="1200150" lvl="4" indent="-461963">
              <a:buFont typeface="Wingdings" panose="05000000000000000000" pitchFamily="2" charset="2"/>
              <a:buChar char="§"/>
            </a:pPr>
            <a:endParaRPr lang="en-US" sz="2400" dirty="0"/>
          </a:p>
          <a:p>
            <a:pPr marL="1200150" lvl="4" indent="-461963">
              <a:buFont typeface="Wingdings" panose="05000000000000000000" pitchFamily="2" charset="2"/>
              <a:buChar char="§"/>
            </a:pPr>
            <a:endParaRPr lang="en-US" sz="2400" dirty="0"/>
          </a:p>
          <a:p>
            <a:pPr marL="1200150" lvl="4" indent="-461963">
              <a:buFont typeface="Wingdings" panose="05000000000000000000" pitchFamily="2" charset="2"/>
              <a:buChar char="§"/>
            </a:pPr>
            <a:endParaRPr lang="en-US" sz="2400" dirty="0"/>
          </a:p>
          <a:p>
            <a:pPr marL="547040" lvl="3" indent="-461963">
              <a:buFont typeface="Wingdings" panose="05000000000000000000" pitchFamily="2" charset="2"/>
              <a:buChar char="§"/>
            </a:pPr>
            <a:endParaRPr lang="en-US" sz="2400" dirty="0"/>
          </a:p>
          <a:p>
            <a:pPr marL="547040" lvl="3" indent="-461963">
              <a:buFont typeface="Wingdings" panose="05000000000000000000" pitchFamily="2" charset="2"/>
              <a:buChar char="§"/>
            </a:pPr>
            <a:endParaRPr lang="en-US" sz="2400" dirty="0"/>
          </a:p>
        </p:txBody>
      </p:sp>
      <p:pic>
        <p:nvPicPr>
          <p:cNvPr id="5" name="Picture 4" descr="A tire on a car&#10;&#10;Description automatically generated with low confidence">
            <a:extLst>
              <a:ext uri="{FF2B5EF4-FFF2-40B4-BE49-F238E27FC236}">
                <a16:creationId xmlns:a16="http://schemas.microsoft.com/office/drawing/2014/main" id="{AF7D5988-58E8-6EF1-8CEC-4240C888FA69}"/>
              </a:ext>
            </a:extLst>
          </p:cNvPr>
          <p:cNvPicPr>
            <a:picLocks noChangeAspect="1"/>
          </p:cNvPicPr>
          <p:nvPr/>
        </p:nvPicPr>
        <p:blipFill>
          <a:blip r:embed="rId3"/>
          <a:stretch>
            <a:fillRect/>
          </a:stretch>
        </p:blipFill>
        <p:spPr>
          <a:xfrm>
            <a:off x="8348608" y="2227275"/>
            <a:ext cx="5716497" cy="3804069"/>
          </a:xfrm>
          <a:prstGeom prst="rect">
            <a:avLst/>
          </a:prstGeom>
        </p:spPr>
      </p:pic>
    </p:spTree>
    <p:extLst>
      <p:ext uri="{BB962C8B-B14F-4D97-AF65-F5344CB8AC3E}">
        <p14:creationId xmlns:p14="http://schemas.microsoft.com/office/powerpoint/2010/main" val="19646710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99604" y="335077"/>
            <a:ext cx="14231191" cy="532650"/>
          </a:xfrm>
        </p:spPr>
        <p:txBody>
          <a:bodyPr/>
          <a:lstStyle/>
          <a:p>
            <a:pPr marL="0" lvl="2" indent="0" algn="ctr">
              <a:spcBef>
                <a:spcPts val="0"/>
              </a:spcBef>
              <a:buNone/>
            </a:pPr>
            <a:r>
              <a:rPr lang="en-US" sz="4400" cap="all" dirty="0">
                <a:solidFill>
                  <a:srgbClr val="1B3668"/>
                </a:solidFill>
              </a:rPr>
              <a:t>Inflation reduction act of 2022</a:t>
            </a:r>
          </a:p>
          <a:p>
            <a:pPr marL="0" lvl="2" indent="0" algn="ctr">
              <a:spcBef>
                <a:spcPts val="0"/>
              </a:spcBef>
              <a:buNone/>
            </a:pPr>
            <a:r>
              <a:rPr lang="en-US" sz="4400" cap="all" dirty="0">
                <a:solidFill>
                  <a:schemeClr val="accent6">
                    <a:lumMod val="75000"/>
                  </a:schemeClr>
                </a:solidFill>
              </a:rPr>
              <a:t>Irs funding</a:t>
            </a:r>
          </a:p>
        </p:txBody>
      </p:sp>
      <p:sp>
        <p:nvSpPr>
          <p:cNvPr id="3" name="Text Placeholder 2">
            <a:extLst>
              <a:ext uri="{FF2B5EF4-FFF2-40B4-BE49-F238E27FC236}">
                <a16:creationId xmlns:a16="http://schemas.microsoft.com/office/drawing/2014/main" id="{52BB8393-31B5-41F8-96A5-1A686E9BC4D1}"/>
              </a:ext>
            </a:extLst>
          </p:cNvPr>
          <p:cNvSpPr>
            <a:spLocks noGrp="1"/>
          </p:cNvSpPr>
          <p:nvPr>
            <p:ph type="body" sz="quarter" idx="11"/>
          </p:nvPr>
        </p:nvSpPr>
        <p:spPr>
          <a:xfrm>
            <a:off x="843073" y="1663858"/>
            <a:ext cx="13130101" cy="4495483"/>
          </a:xfrm>
        </p:spPr>
        <p:txBody>
          <a:bodyPr/>
          <a:lstStyle/>
          <a:p>
            <a:pPr marL="547040" lvl="3" indent="-461963">
              <a:buFont typeface="Wingdings" panose="05000000000000000000" pitchFamily="2" charset="2"/>
              <a:buChar char="§"/>
            </a:pPr>
            <a:r>
              <a:rPr lang="en-US" sz="1800" dirty="0"/>
              <a:t>Total funding increases – about $80 billion over 10 years </a:t>
            </a:r>
            <a:br>
              <a:rPr lang="en-US" sz="1800" dirty="0"/>
            </a:br>
            <a:r>
              <a:rPr lang="en-US" sz="1800" dirty="0"/>
              <a:t>(through September 30, 2031)</a:t>
            </a:r>
          </a:p>
          <a:p>
            <a:pPr marL="1200150" lvl="4" indent="-461963">
              <a:buFont typeface="Wingdings" panose="05000000000000000000" pitchFamily="2" charset="2"/>
              <a:buChar char="§"/>
            </a:pPr>
            <a:r>
              <a:rPr lang="en-US" sz="1600" dirty="0"/>
              <a:t>Enforcement:  $45,637,400,000</a:t>
            </a:r>
          </a:p>
          <a:p>
            <a:pPr marL="1200150" lvl="4" indent="-461963">
              <a:buFont typeface="Wingdings" panose="05000000000000000000" pitchFamily="2" charset="2"/>
              <a:buChar char="§"/>
            </a:pPr>
            <a:r>
              <a:rPr lang="en-US" sz="1600" dirty="0"/>
              <a:t>Operations support:  $25,326,400,000</a:t>
            </a:r>
          </a:p>
          <a:p>
            <a:pPr marL="1200150" lvl="4" indent="-461963">
              <a:buFont typeface="Wingdings" panose="05000000000000000000" pitchFamily="2" charset="2"/>
              <a:buChar char="§"/>
            </a:pPr>
            <a:r>
              <a:rPr lang="en-US" sz="1600" dirty="0"/>
              <a:t>Business systems modernization:  $4,750,700,000</a:t>
            </a:r>
          </a:p>
          <a:p>
            <a:pPr marL="1200150" lvl="4" indent="-461963">
              <a:buFont typeface="Wingdings" panose="05000000000000000000" pitchFamily="2" charset="2"/>
              <a:buChar char="§"/>
            </a:pPr>
            <a:r>
              <a:rPr lang="en-US" sz="1600" dirty="0"/>
              <a:t>Taxpayer services:   $3,181,500,000 </a:t>
            </a:r>
          </a:p>
          <a:p>
            <a:pPr marL="1200150" lvl="4" indent="-461963">
              <a:buFont typeface="Wingdings" panose="05000000000000000000" pitchFamily="2" charset="2"/>
              <a:buChar char="§"/>
            </a:pPr>
            <a:r>
              <a:rPr lang="en-US" sz="1600" dirty="0"/>
              <a:t>Treasury Inspector General for Tax Administration (TIGTA):  $403,000,000</a:t>
            </a:r>
          </a:p>
          <a:p>
            <a:pPr marL="1200150" lvl="4" indent="-461963">
              <a:buFont typeface="Wingdings" panose="05000000000000000000" pitchFamily="2" charset="2"/>
              <a:buChar char="§"/>
            </a:pPr>
            <a:r>
              <a:rPr lang="en-US" sz="1600" dirty="0"/>
              <a:t>Office of Tax Policy (Treasury):  $104,533,803</a:t>
            </a:r>
          </a:p>
          <a:p>
            <a:pPr marL="1200150" lvl="4" indent="-461963">
              <a:buFont typeface="Wingdings" panose="05000000000000000000" pitchFamily="2" charset="2"/>
              <a:buChar char="§"/>
            </a:pPr>
            <a:r>
              <a:rPr lang="en-US" sz="1600" dirty="0"/>
              <a:t>US Tax Court:  $153,000,000</a:t>
            </a:r>
          </a:p>
          <a:p>
            <a:pPr marL="1200150" lvl="4" indent="-461963">
              <a:buFont typeface="Wingdings" panose="05000000000000000000" pitchFamily="2" charset="2"/>
              <a:buChar char="§"/>
            </a:pPr>
            <a:r>
              <a:rPr lang="en-US" sz="1600" dirty="0"/>
              <a:t>Treasury Department for oversight functions:  $50,000,000</a:t>
            </a:r>
            <a:endParaRPr lang="en-US" sz="1800" dirty="0"/>
          </a:p>
          <a:p>
            <a:pPr marL="547040" lvl="3" indent="-461963">
              <a:buFont typeface="Wingdings" panose="05000000000000000000" pitchFamily="2" charset="2"/>
              <a:buChar char="§"/>
            </a:pPr>
            <a:r>
              <a:rPr lang="en-US" sz="1800" dirty="0"/>
              <a:t>Treasury Secretary Yellen memo – gives IRS Commissioner Rettig 6 months to deliver an operational plan with how spending will be spent and metrics by which to judge progress.</a:t>
            </a:r>
            <a:br>
              <a:rPr lang="en-US" sz="1800" dirty="0"/>
            </a:br>
            <a:r>
              <a:rPr lang="en-US" sz="1400" dirty="0">
                <a:hlinkClick r:id="rId3"/>
              </a:rPr>
              <a:t>https://www.axios.com/2022/08/17/yellen-irs-plan-fund</a:t>
            </a:r>
            <a:r>
              <a:rPr lang="en-US" sz="1400" dirty="0"/>
              <a:t> </a:t>
            </a:r>
          </a:p>
          <a:p>
            <a:pPr marL="547040" lvl="3" indent="-461963">
              <a:buFont typeface="Wingdings" panose="05000000000000000000" pitchFamily="2" charset="2"/>
              <a:buChar char="§"/>
            </a:pPr>
            <a:r>
              <a:rPr lang="en-US" sz="1800" dirty="0"/>
              <a:t>Inflammatory anti-IRS rhetoric since passage</a:t>
            </a:r>
          </a:p>
          <a:p>
            <a:pPr marL="1200150" lvl="4" indent="-461963">
              <a:buFont typeface="Wingdings" panose="05000000000000000000" pitchFamily="2" charset="2"/>
              <a:buChar char="§"/>
            </a:pPr>
            <a:r>
              <a:rPr lang="en-US" sz="1800" dirty="0"/>
              <a:t>IRS “</a:t>
            </a:r>
            <a:r>
              <a:rPr lang="en-US" sz="1800" dirty="0">
                <a:hlinkClick r:id="rId4"/>
              </a:rPr>
              <a:t>stockpile of ammunition</a:t>
            </a:r>
            <a:endParaRPr lang="en-US" sz="1800" dirty="0"/>
          </a:p>
          <a:p>
            <a:pPr marL="1200150" lvl="4" indent="-461963">
              <a:buFont typeface="Wingdings" panose="05000000000000000000" pitchFamily="2" charset="2"/>
              <a:buChar char="§"/>
            </a:pPr>
            <a:r>
              <a:rPr lang="en-US" sz="1800" dirty="0">
                <a:hlinkClick r:id="rId5"/>
              </a:rPr>
              <a:t>Is IRS strike force poised “to shoot some small business person in Iowa?”</a:t>
            </a:r>
            <a:endParaRPr lang="en-US" sz="1800" dirty="0"/>
          </a:p>
          <a:p>
            <a:pPr marL="547040" lvl="3" indent="-461963">
              <a:buFont typeface="Wingdings" panose="05000000000000000000" pitchFamily="2" charset="2"/>
              <a:buChar char="§"/>
            </a:pPr>
            <a:r>
              <a:rPr lang="en-US" sz="1800" dirty="0"/>
              <a:t>Senate Finance hearing – February 15</a:t>
            </a:r>
            <a:r>
              <a:rPr lang="en-US" sz="1800" baseline="30000" dirty="0"/>
              <a:t>th</a:t>
            </a:r>
            <a:r>
              <a:rPr lang="en-US" sz="1800" dirty="0"/>
              <a:t> – confirmation of Daniel Werfel as IRS Commissioner</a:t>
            </a:r>
          </a:p>
          <a:p>
            <a:pPr marL="547040" lvl="3" indent="-461963">
              <a:buFont typeface="Wingdings" panose="05000000000000000000" pitchFamily="2" charset="2"/>
              <a:buChar char="§"/>
            </a:pPr>
            <a:r>
              <a:rPr lang="en-US" sz="1800" dirty="0"/>
              <a:t>House Ways &amp; Means Chair – Jason Smith (R-Mo.) – top priority is oversight of “IRS’ plan for the Ds $80 billion windfall”</a:t>
            </a:r>
          </a:p>
          <a:p>
            <a:pPr marL="547040" lvl="3" indent="-461963">
              <a:buFont typeface="Wingdings" panose="05000000000000000000" pitchFamily="2" charset="2"/>
              <a:buChar char="§"/>
            </a:pPr>
            <a:endParaRPr lang="en-US" sz="2000" dirty="0"/>
          </a:p>
          <a:p>
            <a:pPr marL="1200150" lvl="4" indent="-461963">
              <a:buFont typeface="Wingdings" panose="05000000000000000000" pitchFamily="2" charset="2"/>
              <a:buChar char="§"/>
            </a:pPr>
            <a:endParaRPr lang="en-US" sz="2000" dirty="0"/>
          </a:p>
          <a:p>
            <a:pPr marL="1200150" lvl="4" indent="-461963">
              <a:buFont typeface="Wingdings" panose="05000000000000000000" pitchFamily="2" charset="2"/>
              <a:buChar char="§"/>
            </a:pPr>
            <a:endParaRPr lang="en-US" sz="2000" dirty="0"/>
          </a:p>
          <a:p>
            <a:pPr marL="547040" lvl="3" indent="-461963">
              <a:buFont typeface="Wingdings" panose="05000000000000000000" pitchFamily="2" charset="2"/>
              <a:buChar char="§"/>
            </a:pPr>
            <a:endParaRPr lang="en-US" sz="2000" dirty="0"/>
          </a:p>
          <a:p>
            <a:pPr marL="547040" lvl="3" indent="-461963">
              <a:buFont typeface="Wingdings" panose="05000000000000000000" pitchFamily="2" charset="2"/>
              <a:buChar char="§"/>
            </a:pPr>
            <a:endParaRPr lang="en-US" sz="2000" dirty="0"/>
          </a:p>
        </p:txBody>
      </p:sp>
      <p:pic>
        <p:nvPicPr>
          <p:cNvPr id="5" name="Picture 4" descr="A sign on a building&#10;&#10;Description automatically generated with low confidence">
            <a:extLst>
              <a:ext uri="{FF2B5EF4-FFF2-40B4-BE49-F238E27FC236}">
                <a16:creationId xmlns:a16="http://schemas.microsoft.com/office/drawing/2014/main" id="{55A98FED-7619-4DED-A3EB-ED4628F90A97}"/>
              </a:ext>
            </a:extLst>
          </p:cNvPr>
          <p:cNvPicPr>
            <a:picLocks noChangeAspect="1"/>
          </p:cNvPicPr>
          <p:nvPr/>
        </p:nvPicPr>
        <p:blipFill>
          <a:blip r:embed="rId6"/>
          <a:stretch>
            <a:fillRect/>
          </a:stretch>
        </p:blipFill>
        <p:spPr>
          <a:xfrm>
            <a:off x="10003316" y="1500187"/>
            <a:ext cx="3784011" cy="2518087"/>
          </a:xfrm>
          <a:prstGeom prst="rect">
            <a:avLst/>
          </a:prstGeom>
        </p:spPr>
      </p:pic>
    </p:spTree>
    <p:extLst>
      <p:ext uri="{BB962C8B-B14F-4D97-AF65-F5344CB8AC3E}">
        <p14:creationId xmlns:p14="http://schemas.microsoft.com/office/powerpoint/2010/main" val="3369123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a:t>SETTING THE TABLE</a:t>
            </a:r>
            <a:br>
              <a:rPr lang="en-US" dirty="0"/>
            </a:br>
            <a:br>
              <a:rPr lang="en-US" dirty="0"/>
            </a:br>
            <a:endParaRPr lang="en-US" dirty="0"/>
          </a:p>
        </p:txBody>
      </p:sp>
    </p:spTree>
    <p:extLst>
      <p:ext uri="{BB962C8B-B14F-4D97-AF65-F5344CB8AC3E}">
        <p14:creationId xmlns:p14="http://schemas.microsoft.com/office/powerpoint/2010/main" val="12938189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99604" y="335077"/>
            <a:ext cx="14231191" cy="532650"/>
          </a:xfrm>
        </p:spPr>
        <p:txBody>
          <a:bodyPr/>
          <a:lstStyle/>
          <a:p>
            <a:pPr marL="0" lvl="2" indent="0" algn="ctr">
              <a:spcBef>
                <a:spcPts val="0"/>
              </a:spcBef>
              <a:buNone/>
            </a:pPr>
            <a:r>
              <a:rPr lang="en-US" sz="4400" cap="all" dirty="0">
                <a:solidFill>
                  <a:srgbClr val="1B3668"/>
                </a:solidFill>
              </a:rPr>
              <a:t>Inflation reduction act of 2022</a:t>
            </a:r>
          </a:p>
          <a:p>
            <a:pPr marL="0" lvl="2" indent="0" algn="ctr">
              <a:spcBef>
                <a:spcPts val="0"/>
              </a:spcBef>
              <a:buNone/>
            </a:pPr>
            <a:r>
              <a:rPr lang="en-US" sz="4400" cap="all" dirty="0">
                <a:solidFill>
                  <a:srgbClr val="1B3668"/>
                </a:solidFill>
              </a:rPr>
              <a:t>Irs funding</a:t>
            </a:r>
          </a:p>
        </p:txBody>
      </p:sp>
      <p:graphicFrame>
        <p:nvGraphicFramePr>
          <p:cNvPr id="8" name="Object 7">
            <a:extLst>
              <a:ext uri="{FF2B5EF4-FFF2-40B4-BE49-F238E27FC236}">
                <a16:creationId xmlns:a16="http://schemas.microsoft.com/office/drawing/2014/main" id="{DAE7280B-2E04-4AB8-9A38-D2BB6A23A537}"/>
              </a:ext>
            </a:extLst>
          </p:cNvPr>
          <p:cNvGraphicFramePr>
            <a:graphicFrameLocks noChangeAspect="1"/>
          </p:cNvGraphicFramePr>
          <p:nvPr>
            <p:extLst>
              <p:ext uri="{D42A27DB-BD31-4B8C-83A1-F6EECF244321}">
                <p14:modId xmlns:p14="http://schemas.microsoft.com/office/powerpoint/2010/main" val="3034103862"/>
              </p:ext>
            </p:extLst>
          </p:nvPr>
        </p:nvGraphicFramePr>
        <p:xfrm>
          <a:off x="1490663" y="1771650"/>
          <a:ext cx="12201548" cy="4476749"/>
        </p:xfrm>
        <a:graphic>
          <a:graphicData uri="http://schemas.openxmlformats.org/presentationml/2006/ole">
            <mc:AlternateContent xmlns:mc="http://schemas.openxmlformats.org/markup-compatibility/2006">
              <mc:Choice xmlns:v="urn:schemas-microsoft-com:vml" Requires="v">
                <p:oleObj name="Worksheet" r:id="rId3" imgW="5438658" imgH="1995520" progId="Excel.Sheet.12">
                  <p:embed/>
                </p:oleObj>
              </mc:Choice>
              <mc:Fallback>
                <p:oleObj name="Worksheet" r:id="rId3" imgW="5438658" imgH="1995520" progId="Excel.Sheet.12">
                  <p:embed/>
                  <p:pic>
                    <p:nvPicPr>
                      <p:cNvPr id="0" name=""/>
                      <p:cNvPicPr/>
                      <p:nvPr/>
                    </p:nvPicPr>
                    <p:blipFill>
                      <a:blip r:embed="rId4"/>
                      <a:stretch>
                        <a:fillRect/>
                      </a:stretch>
                    </p:blipFill>
                    <p:spPr>
                      <a:xfrm>
                        <a:off x="1490663" y="1771650"/>
                        <a:ext cx="12201548" cy="4476749"/>
                      </a:xfrm>
                      <a:prstGeom prst="rect">
                        <a:avLst/>
                      </a:prstGeom>
                    </p:spPr>
                  </p:pic>
                </p:oleObj>
              </mc:Fallback>
            </mc:AlternateContent>
          </a:graphicData>
        </a:graphic>
      </p:graphicFrame>
    </p:spTree>
    <p:extLst>
      <p:ext uri="{BB962C8B-B14F-4D97-AF65-F5344CB8AC3E}">
        <p14:creationId xmlns:p14="http://schemas.microsoft.com/office/powerpoint/2010/main" val="19193237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99604" y="335077"/>
            <a:ext cx="14231191" cy="532650"/>
          </a:xfrm>
        </p:spPr>
        <p:txBody>
          <a:bodyPr/>
          <a:lstStyle/>
          <a:p>
            <a:pPr marL="0" lvl="2" indent="0" algn="ctr">
              <a:spcBef>
                <a:spcPts val="0"/>
              </a:spcBef>
              <a:buNone/>
            </a:pPr>
            <a:r>
              <a:rPr lang="en-US" sz="4400" cap="all" dirty="0">
                <a:solidFill>
                  <a:srgbClr val="1B3668"/>
                </a:solidFill>
              </a:rPr>
              <a:t>CHIPS Act of 2022</a:t>
            </a:r>
          </a:p>
        </p:txBody>
      </p:sp>
      <p:sp>
        <p:nvSpPr>
          <p:cNvPr id="3" name="Text Placeholder 2">
            <a:extLst>
              <a:ext uri="{FF2B5EF4-FFF2-40B4-BE49-F238E27FC236}">
                <a16:creationId xmlns:a16="http://schemas.microsoft.com/office/drawing/2014/main" id="{52BB8393-31B5-41F8-96A5-1A686E9BC4D1}"/>
              </a:ext>
            </a:extLst>
          </p:cNvPr>
          <p:cNvSpPr>
            <a:spLocks noGrp="1"/>
          </p:cNvSpPr>
          <p:nvPr>
            <p:ph type="body" sz="quarter" idx="11"/>
          </p:nvPr>
        </p:nvSpPr>
        <p:spPr>
          <a:xfrm>
            <a:off x="199604" y="1327855"/>
            <a:ext cx="13130101" cy="4495483"/>
          </a:xfrm>
        </p:spPr>
        <p:txBody>
          <a:bodyPr/>
          <a:lstStyle/>
          <a:p>
            <a:pPr marL="547040" lvl="3" indent="-461963">
              <a:buFont typeface="Wingdings" panose="05000000000000000000" pitchFamily="2" charset="2"/>
              <a:buChar char="§"/>
            </a:pPr>
            <a:r>
              <a:rPr lang="en-US" sz="2000" dirty="0"/>
              <a:t>$52.7 billion for chip manufacturing and research</a:t>
            </a:r>
          </a:p>
          <a:p>
            <a:pPr marL="1200150" lvl="4" indent="-461963">
              <a:buFont typeface="Wingdings" panose="05000000000000000000" pitchFamily="2" charset="2"/>
              <a:buChar char="§"/>
            </a:pPr>
            <a:r>
              <a:rPr lang="en-US" sz="2000" dirty="0"/>
              <a:t>$39 billion over 5 years to expand domestic semiconductor manufacturing – incentives </a:t>
            </a:r>
            <a:br>
              <a:rPr lang="en-US" sz="2000" dirty="0"/>
            </a:br>
            <a:r>
              <a:rPr lang="en-US" sz="2000" dirty="0"/>
              <a:t>(including 25% tax credit) to build, expand and modernize US facilities and equipment</a:t>
            </a:r>
          </a:p>
          <a:p>
            <a:pPr marL="1853260" lvl="5" indent="-461963">
              <a:buFont typeface="Wingdings" panose="05000000000000000000" pitchFamily="2" charset="2"/>
              <a:buChar char="§"/>
            </a:pPr>
            <a:r>
              <a:rPr lang="en-US" sz="2000" dirty="0"/>
              <a:t>Intel - $20B plant planned in New Albany (near Columbus) – </a:t>
            </a:r>
            <a:br>
              <a:rPr lang="en-US" sz="2000" dirty="0"/>
            </a:br>
            <a:r>
              <a:rPr lang="en-US" sz="2000" dirty="0"/>
              <a:t>estd. 3,000 workers + 7,000 construction;</a:t>
            </a:r>
            <a:br>
              <a:rPr lang="en-US" sz="2000" dirty="0"/>
            </a:br>
            <a:r>
              <a:rPr lang="en-US" sz="2000" dirty="0"/>
              <a:t>Production expected to begin in 2025</a:t>
            </a:r>
          </a:p>
          <a:p>
            <a:pPr marL="1853260" lvl="5" indent="-461963">
              <a:buFont typeface="Wingdings" panose="05000000000000000000" pitchFamily="2" charset="2"/>
              <a:buChar char="§"/>
            </a:pPr>
            <a:r>
              <a:rPr lang="en-US" sz="2000" dirty="0"/>
              <a:t>Companies receiving incentives will be restricted from expanding chip manufacturing in China for 10 years</a:t>
            </a:r>
          </a:p>
          <a:p>
            <a:pPr marL="1200150" lvl="4" indent="-461963">
              <a:buFont typeface="Wingdings" panose="05000000000000000000" pitchFamily="2" charset="2"/>
              <a:buChar char="§"/>
            </a:pPr>
            <a:r>
              <a:rPr lang="en-US" sz="2000" dirty="0"/>
              <a:t>$11 billion over five years to Department of Commerce to spur R&amp;D in advanced semiconductor manufacturing, invest in new technologies, and expand workforce training</a:t>
            </a:r>
          </a:p>
          <a:p>
            <a:pPr marL="1200150" lvl="4" indent="-461963">
              <a:buFont typeface="Wingdings" panose="05000000000000000000" pitchFamily="2" charset="2"/>
              <a:buChar char="§"/>
            </a:pPr>
            <a:r>
              <a:rPr lang="en-US" sz="2000" dirty="0"/>
              <a:t>$1.5 billion for “Public Wireless Supply Chain Innovation Fund” to help telecom companies compete with Chinese telecom giant Huawei</a:t>
            </a:r>
          </a:p>
          <a:p>
            <a:pPr marL="547040" lvl="3" indent="-461963">
              <a:buFont typeface="Wingdings" panose="05000000000000000000" pitchFamily="2" charset="2"/>
              <a:buChar char="§"/>
            </a:pPr>
            <a:r>
              <a:rPr lang="en-US" sz="2000" dirty="0"/>
              <a:t>$170 billion for scientific research, innovation and space exploration</a:t>
            </a:r>
          </a:p>
          <a:p>
            <a:pPr marL="1200150" lvl="4" indent="-461963">
              <a:buFont typeface="Wingdings" panose="05000000000000000000" pitchFamily="2" charset="2"/>
              <a:buChar char="§"/>
            </a:pPr>
            <a:r>
              <a:rPr lang="en-US" sz="2000" dirty="0"/>
              <a:t>More than doubles federal government’s prior baseline funding</a:t>
            </a:r>
          </a:p>
          <a:p>
            <a:pPr marL="1200150" lvl="4" indent="-461963">
              <a:buFont typeface="Wingdings" panose="05000000000000000000" pitchFamily="2" charset="2"/>
              <a:buChar char="§"/>
            </a:pPr>
            <a:r>
              <a:rPr lang="en-US" sz="2000" dirty="0"/>
              <a:t>National Science Foundation – for AI, quantum computing, advanced manufacturing, </a:t>
            </a:r>
            <a:br>
              <a:rPr lang="en-US" sz="2000" dirty="0"/>
            </a:br>
            <a:r>
              <a:rPr lang="en-US" sz="2000" dirty="0"/>
              <a:t>6G communications, energy and material science</a:t>
            </a:r>
          </a:p>
          <a:p>
            <a:pPr marL="1200150" lvl="4" indent="-461963">
              <a:buFont typeface="Wingdings" panose="05000000000000000000" pitchFamily="2" charset="2"/>
              <a:buChar char="§"/>
            </a:pPr>
            <a:r>
              <a:rPr lang="en-US" sz="2000" dirty="0"/>
              <a:t>Strengthen and protect supply chain, manufacturing, communications, computer and pharma</a:t>
            </a:r>
          </a:p>
          <a:p>
            <a:pPr marL="1200150" lvl="4" indent="-461963">
              <a:buFont typeface="Wingdings" panose="05000000000000000000" pitchFamily="2" charset="2"/>
              <a:buChar char="§"/>
            </a:pPr>
            <a:r>
              <a:rPr lang="en-US" sz="2000" dirty="0"/>
              <a:t>Increase STEM education</a:t>
            </a:r>
          </a:p>
        </p:txBody>
      </p:sp>
    </p:spTree>
    <p:extLst>
      <p:ext uri="{BB962C8B-B14F-4D97-AF65-F5344CB8AC3E}">
        <p14:creationId xmlns:p14="http://schemas.microsoft.com/office/powerpoint/2010/main" val="23733892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100249" y="472237"/>
            <a:ext cx="12268638" cy="532650"/>
          </a:xfrm>
        </p:spPr>
        <p:txBody>
          <a:bodyPr/>
          <a:lstStyle/>
          <a:p>
            <a:pPr algn="ctr">
              <a:spcBef>
                <a:spcPts val="0"/>
              </a:spcBef>
            </a:pPr>
            <a:r>
              <a:rPr lang="en-US" sz="3600" dirty="0"/>
              <a:t>Infrastructure investment and jobs act (h.r. 3684)</a:t>
            </a:r>
          </a:p>
          <a:p>
            <a:pPr algn="ctr">
              <a:spcBef>
                <a:spcPts val="0"/>
              </a:spcBef>
            </a:pPr>
            <a:r>
              <a:rPr lang="en-US" sz="2800" dirty="0">
                <a:solidFill>
                  <a:schemeClr val="tx1">
                    <a:lumMod val="50000"/>
                    <a:lumOff val="50000"/>
                  </a:schemeClr>
                </a:solidFill>
              </a:rPr>
              <a:t>SHRINKAGE </a:t>
            </a:r>
          </a:p>
          <a:p>
            <a:pPr algn="ctr">
              <a:spcBef>
                <a:spcPts val="0"/>
              </a:spcBef>
            </a:pPr>
            <a:r>
              <a:rPr lang="en-US" sz="2800" dirty="0"/>
              <a:t>Comparison with biden proposal (American jobs plan)</a:t>
            </a:r>
            <a:endParaRPr lang="en-US" sz="3200" dirty="0"/>
          </a:p>
        </p:txBody>
      </p:sp>
      <p:sp>
        <p:nvSpPr>
          <p:cNvPr id="3" name="Text Placeholder 2">
            <a:extLst>
              <a:ext uri="{FF2B5EF4-FFF2-40B4-BE49-F238E27FC236}">
                <a16:creationId xmlns:a16="http://schemas.microsoft.com/office/drawing/2014/main" id="{52BB8393-31B5-41F8-96A5-1A686E9BC4D1}"/>
              </a:ext>
            </a:extLst>
          </p:cNvPr>
          <p:cNvSpPr>
            <a:spLocks noGrp="1"/>
          </p:cNvSpPr>
          <p:nvPr>
            <p:ph type="body" sz="quarter" idx="11"/>
          </p:nvPr>
        </p:nvSpPr>
        <p:spPr>
          <a:xfrm>
            <a:off x="1100249" y="2219563"/>
            <a:ext cx="12268200" cy="4495483"/>
          </a:xfrm>
        </p:spPr>
        <p:txBody>
          <a:bodyPr/>
          <a:lstStyle/>
          <a:p>
            <a:pPr marL="1588" lvl="2" indent="0" algn="ctr">
              <a:buNone/>
            </a:pPr>
            <a:r>
              <a:rPr lang="en-US" sz="2400" dirty="0"/>
              <a:t>Total cost reduced to approx. $1 Trillion (from $2.65 Trillion)</a:t>
            </a:r>
          </a:p>
          <a:p>
            <a:pPr marL="1588" lvl="2" indent="0">
              <a:buNone/>
            </a:pPr>
            <a:r>
              <a:rPr lang="en-US" sz="2400" dirty="0"/>
              <a:t>Totally excluded -&gt;</a:t>
            </a:r>
            <a:br>
              <a:rPr lang="en-US" sz="2400" dirty="0"/>
            </a:br>
            <a:endParaRPr lang="en-US" sz="2400" dirty="0"/>
          </a:p>
          <a:p>
            <a:pPr marL="287338" lvl="2" indent="-285750">
              <a:buFont typeface="Wingdings" panose="05000000000000000000" pitchFamily="2" charset="2"/>
              <a:buChar char="§"/>
            </a:pPr>
            <a:endParaRPr lang="en-US" sz="2400" dirty="0"/>
          </a:p>
          <a:p>
            <a:pPr marL="287338" lvl="2" indent="-285750">
              <a:buFont typeface="Wingdings" panose="05000000000000000000" pitchFamily="2" charset="2"/>
              <a:buChar char="§"/>
            </a:pPr>
            <a:endParaRPr lang="en-US" sz="2400" dirty="0"/>
          </a:p>
          <a:p>
            <a:pPr marL="1588" lvl="2" indent="0">
              <a:buNone/>
            </a:pPr>
            <a:endParaRPr lang="en-US" sz="2400" dirty="0"/>
          </a:p>
          <a:p>
            <a:pPr marL="1588" lvl="2" indent="0">
              <a:buNone/>
            </a:pPr>
            <a:r>
              <a:rPr lang="en-US" sz="2400" dirty="0"/>
              <a:t>Major reductions -&gt;</a:t>
            </a:r>
          </a:p>
          <a:p>
            <a:pPr marL="1588" lvl="2" indent="0">
              <a:buNone/>
            </a:pPr>
            <a:endParaRPr lang="en-US" sz="1800" dirty="0"/>
          </a:p>
          <a:p>
            <a:pPr marL="1650708" lvl="4" indent="-342900"/>
            <a:endParaRPr lang="en-US" sz="1800" dirty="0"/>
          </a:p>
          <a:p>
            <a:pPr marL="997598" lvl="3" indent="-342900"/>
            <a:endParaRPr lang="en-US" sz="1800" dirty="0"/>
          </a:p>
          <a:p>
            <a:pPr marL="344488" lvl="2" indent="-342900"/>
            <a:endParaRPr lang="en-US" sz="1800" dirty="0"/>
          </a:p>
        </p:txBody>
      </p:sp>
      <p:graphicFrame>
        <p:nvGraphicFramePr>
          <p:cNvPr id="2" name="Table 4">
            <a:extLst>
              <a:ext uri="{FF2B5EF4-FFF2-40B4-BE49-F238E27FC236}">
                <a16:creationId xmlns:a16="http://schemas.microsoft.com/office/drawing/2014/main" id="{358099E8-AB1F-4AE8-B543-691F81871B59}"/>
              </a:ext>
            </a:extLst>
          </p:cNvPr>
          <p:cNvGraphicFramePr>
            <a:graphicFrameLocks noGrp="1"/>
          </p:cNvGraphicFramePr>
          <p:nvPr>
            <p:extLst>
              <p:ext uri="{D42A27DB-BD31-4B8C-83A1-F6EECF244321}">
                <p14:modId xmlns:p14="http://schemas.microsoft.com/office/powerpoint/2010/main" val="3557666019"/>
              </p:ext>
            </p:extLst>
          </p:nvPr>
        </p:nvGraphicFramePr>
        <p:xfrm>
          <a:off x="4057647" y="5016236"/>
          <a:ext cx="8851899" cy="1698810"/>
        </p:xfrm>
        <a:graphic>
          <a:graphicData uri="http://schemas.openxmlformats.org/drawingml/2006/table">
            <a:tbl>
              <a:tblPr firstRow="1" bandRow="1">
                <a:tableStyleId>{5C22544A-7EE6-4342-B048-85BDC9FD1C3A}</a:tableStyleId>
              </a:tblPr>
              <a:tblGrid>
                <a:gridCol w="2950633">
                  <a:extLst>
                    <a:ext uri="{9D8B030D-6E8A-4147-A177-3AD203B41FA5}">
                      <a16:colId xmlns:a16="http://schemas.microsoft.com/office/drawing/2014/main" val="1916422473"/>
                    </a:ext>
                  </a:extLst>
                </a:gridCol>
                <a:gridCol w="2950633">
                  <a:extLst>
                    <a:ext uri="{9D8B030D-6E8A-4147-A177-3AD203B41FA5}">
                      <a16:colId xmlns:a16="http://schemas.microsoft.com/office/drawing/2014/main" val="865989136"/>
                    </a:ext>
                  </a:extLst>
                </a:gridCol>
                <a:gridCol w="2950633">
                  <a:extLst>
                    <a:ext uri="{9D8B030D-6E8A-4147-A177-3AD203B41FA5}">
                      <a16:colId xmlns:a16="http://schemas.microsoft.com/office/drawing/2014/main" val="831147001"/>
                    </a:ext>
                  </a:extLst>
                </a:gridCol>
              </a:tblGrid>
              <a:tr h="339762">
                <a:tc>
                  <a:txBody>
                    <a:bodyPr/>
                    <a:lstStyle/>
                    <a:p>
                      <a:endParaRPr lang="en-UG" sz="1800" dirty="0"/>
                    </a:p>
                  </a:txBody>
                  <a:tcPr marL="63346" marR="63346" marT="31673" marB="31673"/>
                </a:tc>
                <a:tc>
                  <a:txBody>
                    <a:bodyPr/>
                    <a:lstStyle/>
                    <a:p>
                      <a:r>
                        <a:rPr lang="en-US" sz="1800" dirty="0"/>
                        <a:t>Biden Proposal</a:t>
                      </a:r>
                      <a:endParaRPr lang="en-UG" sz="1800" dirty="0"/>
                    </a:p>
                  </a:txBody>
                  <a:tcPr marL="63346" marR="63346" marT="31673" marB="31673"/>
                </a:tc>
                <a:tc>
                  <a:txBody>
                    <a:bodyPr/>
                    <a:lstStyle/>
                    <a:p>
                      <a:r>
                        <a:rPr lang="en-US" sz="1800" dirty="0"/>
                        <a:t>Bipartisan Infrastructure</a:t>
                      </a:r>
                      <a:endParaRPr lang="en-UG" sz="1800" dirty="0"/>
                    </a:p>
                  </a:txBody>
                  <a:tcPr marL="63346" marR="63346" marT="31673" marB="31673"/>
                </a:tc>
                <a:extLst>
                  <a:ext uri="{0D108BD9-81ED-4DB2-BD59-A6C34878D82A}">
                    <a16:rowId xmlns:a16="http://schemas.microsoft.com/office/drawing/2014/main" val="2362717940"/>
                  </a:ext>
                </a:extLst>
              </a:tr>
              <a:tr h="339762">
                <a:tc>
                  <a:txBody>
                    <a:bodyPr/>
                    <a:lstStyle/>
                    <a:p>
                      <a:r>
                        <a:rPr lang="en-US" sz="1800" dirty="0"/>
                        <a:t>Electric vehicles</a:t>
                      </a:r>
                      <a:endParaRPr lang="en-UG" sz="1800" dirty="0"/>
                    </a:p>
                  </a:txBody>
                  <a:tcPr marL="63346" marR="63346" marT="31673" marB="31673"/>
                </a:tc>
                <a:tc>
                  <a:txBody>
                    <a:bodyPr/>
                    <a:lstStyle/>
                    <a:p>
                      <a:r>
                        <a:rPr lang="en-US" sz="1800" dirty="0"/>
                        <a:t>$157B</a:t>
                      </a:r>
                      <a:endParaRPr lang="en-UG" sz="1800" dirty="0"/>
                    </a:p>
                  </a:txBody>
                  <a:tcPr marL="63346" marR="63346" marT="31673" marB="31673"/>
                </a:tc>
                <a:tc>
                  <a:txBody>
                    <a:bodyPr/>
                    <a:lstStyle/>
                    <a:p>
                      <a:r>
                        <a:rPr lang="en-US" sz="1800" dirty="0"/>
                        <a:t>$15B</a:t>
                      </a:r>
                      <a:endParaRPr lang="en-UG" sz="1800" dirty="0"/>
                    </a:p>
                  </a:txBody>
                  <a:tcPr marL="63346" marR="63346" marT="31673" marB="31673"/>
                </a:tc>
                <a:extLst>
                  <a:ext uri="{0D108BD9-81ED-4DB2-BD59-A6C34878D82A}">
                    <a16:rowId xmlns:a16="http://schemas.microsoft.com/office/drawing/2014/main" val="2285797366"/>
                  </a:ext>
                </a:extLst>
              </a:tr>
              <a:tr h="339762">
                <a:tc>
                  <a:txBody>
                    <a:bodyPr/>
                    <a:lstStyle/>
                    <a:p>
                      <a:r>
                        <a:rPr lang="en-US" sz="1800" dirty="0"/>
                        <a:t>Water infrastructure</a:t>
                      </a:r>
                      <a:endParaRPr lang="en-UG" sz="1800" dirty="0"/>
                    </a:p>
                  </a:txBody>
                  <a:tcPr marL="63346" marR="63346" marT="31673" marB="31673"/>
                </a:tc>
                <a:tc>
                  <a:txBody>
                    <a:bodyPr/>
                    <a:lstStyle/>
                    <a:p>
                      <a:r>
                        <a:rPr lang="en-US" sz="1800" dirty="0"/>
                        <a:t>$111B</a:t>
                      </a:r>
                      <a:endParaRPr lang="en-UG" sz="1800" dirty="0"/>
                    </a:p>
                  </a:txBody>
                  <a:tcPr marL="63346" marR="63346" marT="31673" marB="31673"/>
                </a:tc>
                <a:tc>
                  <a:txBody>
                    <a:bodyPr/>
                    <a:lstStyle/>
                    <a:p>
                      <a:r>
                        <a:rPr lang="en-US" sz="1800" dirty="0"/>
                        <a:t>$55B</a:t>
                      </a:r>
                      <a:endParaRPr lang="en-UG" sz="1800" dirty="0"/>
                    </a:p>
                  </a:txBody>
                  <a:tcPr marL="63346" marR="63346" marT="31673" marB="31673"/>
                </a:tc>
                <a:extLst>
                  <a:ext uri="{0D108BD9-81ED-4DB2-BD59-A6C34878D82A}">
                    <a16:rowId xmlns:a16="http://schemas.microsoft.com/office/drawing/2014/main" val="3903514574"/>
                  </a:ext>
                </a:extLst>
              </a:tr>
              <a:tr h="339762">
                <a:tc>
                  <a:txBody>
                    <a:bodyPr/>
                    <a:lstStyle/>
                    <a:p>
                      <a:r>
                        <a:rPr lang="en-US" sz="1800" dirty="0"/>
                        <a:t>Public Transit</a:t>
                      </a:r>
                      <a:endParaRPr lang="en-UG" sz="1800" dirty="0"/>
                    </a:p>
                  </a:txBody>
                  <a:tcPr marL="63346" marR="63346" marT="31673" marB="31673"/>
                </a:tc>
                <a:tc>
                  <a:txBody>
                    <a:bodyPr/>
                    <a:lstStyle/>
                    <a:p>
                      <a:r>
                        <a:rPr lang="en-US" sz="1800" dirty="0"/>
                        <a:t>$77B</a:t>
                      </a:r>
                      <a:endParaRPr lang="en-UG" sz="1800" dirty="0"/>
                    </a:p>
                  </a:txBody>
                  <a:tcPr marL="63346" marR="63346" marT="31673" marB="31673"/>
                </a:tc>
                <a:tc>
                  <a:txBody>
                    <a:bodyPr/>
                    <a:lstStyle/>
                    <a:p>
                      <a:r>
                        <a:rPr lang="en-US" sz="1800" dirty="0"/>
                        <a:t>$39B</a:t>
                      </a:r>
                      <a:endParaRPr lang="en-UG" sz="1800" dirty="0"/>
                    </a:p>
                  </a:txBody>
                  <a:tcPr marL="63346" marR="63346" marT="31673" marB="31673"/>
                </a:tc>
                <a:extLst>
                  <a:ext uri="{0D108BD9-81ED-4DB2-BD59-A6C34878D82A}">
                    <a16:rowId xmlns:a16="http://schemas.microsoft.com/office/drawing/2014/main" val="546681167"/>
                  </a:ext>
                </a:extLst>
              </a:tr>
              <a:tr h="339762">
                <a:tc>
                  <a:txBody>
                    <a:bodyPr/>
                    <a:lstStyle/>
                    <a:p>
                      <a:r>
                        <a:rPr lang="en-US" sz="1800" dirty="0"/>
                        <a:t>Reconnecting Communities</a:t>
                      </a:r>
                      <a:endParaRPr lang="en-UG" sz="1800" dirty="0"/>
                    </a:p>
                  </a:txBody>
                  <a:tcPr marL="63346" marR="63346" marT="31673" marB="31673"/>
                </a:tc>
                <a:tc>
                  <a:txBody>
                    <a:bodyPr/>
                    <a:lstStyle/>
                    <a:p>
                      <a:r>
                        <a:rPr lang="en-US" sz="1800" dirty="0"/>
                        <a:t>$24B</a:t>
                      </a:r>
                      <a:endParaRPr lang="en-UG" sz="1800" dirty="0"/>
                    </a:p>
                  </a:txBody>
                  <a:tcPr marL="63346" marR="63346" marT="31673" marB="31673"/>
                </a:tc>
                <a:tc>
                  <a:txBody>
                    <a:bodyPr/>
                    <a:lstStyle/>
                    <a:p>
                      <a:r>
                        <a:rPr lang="en-US" sz="1800" dirty="0"/>
                        <a:t>$1B</a:t>
                      </a:r>
                      <a:endParaRPr lang="en-UG" sz="1800" dirty="0"/>
                    </a:p>
                  </a:txBody>
                  <a:tcPr marL="63346" marR="63346" marT="31673" marB="31673"/>
                </a:tc>
                <a:extLst>
                  <a:ext uri="{0D108BD9-81ED-4DB2-BD59-A6C34878D82A}">
                    <a16:rowId xmlns:a16="http://schemas.microsoft.com/office/drawing/2014/main" val="3750642395"/>
                  </a:ext>
                </a:extLst>
              </a:tr>
            </a:tbl>
          </a:graphicData>
        </a:graphic>
      </p:graphicFrame>
      <p:graphicFrame>
        <p:nvGraphicFramePr>
          <p:cNvPr id="6" name="Table 5">
            <a:extLst>
              <a:ext uri="{FF2B5EF4-FFF2-40B4-BE49-F238E27FC236}">
                <a16:creationId xmlns:a16="http://schemas.microsoft.com/office/drawing/2014/main" id="{E8161364-A05A-4DFA-9559-29A3C32891D6}"/>
              </a:ext>
            </a:extLst>
          </p:cNvPr>
          <p:cNvGraphicFramePr>
            <a:graphicFrameLocks noGrp="1"/>
          </p:cNvGraphicFramePr>
          <p:nvPr>
            <p:extLst>
              <p:ext uri="{D42A27DB-BD31-4B8C-83A1-F6EECF244321}">
                <p14:modId xmlns:p14="http://schemas.microsoft.com/office/powerpoint/2010/main" val="2183178781"/>
              </p:ext>
            </p:extLst>
          </p:nvPr>
        </p:nvGraphicFramePr>
        <p:xfrm>
          <a:off x="4057648" y="2758537"/>
          <a:ext cx="8851899" cy="1971345"/>
        </p:xfrm>
        <a:graphic>
          <a:graphicData uri="http://schemas.openxmlformats.org/drawingml/2006/table">
            <a:tbl>
              <a:tblPr firstRow="1" bandRow="1">
                <a:tableStyleId>{5C22544A-7EE6-4342-B048-85BDC9FD1C3A}</a:tableStyleId>
              </a:tblPr>
              <a:tblGrid>
                <a:gridCol w="2950633">
                  <a:extLst>
                    <a:ext uri="{9D8B030D-6E8A-4147-A177-3AD203B41FA5}">
                      <a16:colId xmlns:a16="http://schemas.microsoft.com/office/drawing/2014/main" val="1916422473"/>
                    </a:ext>
                  </a:extLst>
                </a:gridCol>
                <a:gridCol w="2950633">
                  <a:extLst>
                    <a:ext uri="{9D8B030D-6E8A-4147-A177-3AD203B41FA5}">
                      <a16:colId xmlns:a16="http://schemas.microsoft.com/office/drawing/2014/main" val="865989136"/>
                    </a:ext>
                  </a:extLst>
                </a:gridCol>
                <a:gridCol w="2950633">
                  <a:extLst>
                    <a:ext uri="{9D8B030D-6E8A-4147-A177-3AD203B41FA5}">
                      <a16:colId xmlns:a16="http://schemas.microsoft.com/office/drawing/2014/main" val="831147001"/>
                    </a:ext>
                  </a:extLst>
                </a:gridCol>
              </a:tblGrid>
              <a:tr h="339761">
                <a:tc>
                  <a:txBody>
                    <a:bodyPr/>
                    <a:lstStyle/>
                    <a:p>
                      <a:endParaRPr lang="en-UG" sz="1800" dirty="0"/>
                    </a:p>
                  </a:txBody>
                  <a:tcPr marL="63346" marR="63346" marT="31673" marB="31673"/>
                </a:tc>
                <a:tc>
                  <a:txBody>
                    <a:bodyPr/>
                    <a:lstStyle/>
                    <a:p>
                      <a:r>
                        <a:rPr lang="en-US" sz="1800" dirty="0"/>
                        <a:t>Biden Proposal</a:t>
                      </a:r>
                      <a:endParaRPr lang="en-UG" sz="1800" dirty="0"/>
                    </a:p>
                  </a:txBody>
                  <a:tcPr marL="63346" marR="63346" marT="31673" marB="31673"/>
                </a:tc>
                <a:tc>
                  <a:txBody>
                    <a:bodyPr/>
                    <a:lstStyle/>
                    <a:p>
                      <a:r>
                        <a:rPr lang="en-US" sz="1800" dirty="0"/>
                        <a:t>Bipartisan Infrastructure</a:t>
                      </a:r>
                      <a:endParaRPr lang="en-UG" sz="1800" dirty="0"/>
                    </a:p>
                  </a:txBody>
                  <a:tcPr marL="63346" marR="63346" marT="31673" marB="31673"/>
                </a:tc>
                <a:extLst>
                  <a:ext uri="{0D108BD9-81ED-4DB2-BD59-A6C34878D82A}">
                    <a16:rowId xmlns:a16="http://schemas.microsoft.com/office/drawing/2014/main" val="2362717940"/>
                  </a:ext>
                </a:extLst>
              </a:tr>
              <a:tr h="339761">
                <a:tc>
                  <a:txBody>
                    <a:bodyPr/>
                    <a:lstStyle/>
                    <a:p>
                      <a:r>
                        <a:rPr lang="en-US" sz="1800" dirty="0"/>
                        <a:t>Housing/schools/buildings</a:t>
                      </a:r>
                      <a:endParaRPr lang="en-UG" sz="1800" dirty="0"/>
                    </a:p>
                  </a:txBody>
                  <a:tcPr marL="63346" marR="63346" marT="31673" marB="31673"/>
                </a:tc>
                <a:tc>
                  <a:txBody>
                    <a:bodyPr/>
                    <a:lstStyle/>
                    <a:p>
                      <a:r>
                        <a:rPr lang="en-US" sz="1800" dirty="0"/>
                        <a:t>$326B</a:t>
                      </a:r>
                      <a:endParaRPr lang="en-UG" sz="1800" dirty="0"/>
                    </a:p>
                  </a:txBody>
                  <a:tcPr marL="63346" marR="63346" marT="31673" marB="31673"/>
                </a:tc>
                <a:tc>
                  <a:txBody>
                    <a:bodyPr/>
                    <a:lstStyle/>
                    <a:p>
                      <a:r>
                        <a:rPr lang="en-US" sz="1800" dirty="0"/>
                        <a:t>0</a:t>
                      </a:r>
                      <a:endParaRPr lang="en-UG" sz="1800" dirty="0"/>
                    </a:p>
                  </a:txBody>
                  <a:tcPr marL="63346" marR="63346" marT="31673" marB="31673"/>
                </a:tc>
                <a:extLst>
                  <a:ext uri="{0D108BD9-81ED-4DB2-BD59-A6C34878D82A}">
                    <a16:rowId xmlns:a16="http://schemas.microsoft.com/office/drawing/2014/main" val="2285797366"/>
                  </a:ext>
                </a:extLst>
              </a:tr>
              <a:tr h="339761">
                <a:tc>
                  <a:txBody>
                    <a:bodyPr/>
                    <a:lstStyle/>
                    <a:p>
                      <a:r>
                        <a:rPr lang="en-US" sz="1800" dirty="0"/>
                        <a:t>Long-term care</a:t>
                      </a:r>
                      <a:endParaRPr lang="en-UG" sz="1800" dirty="0"/>
                    </a:p>
                  </a:txBody>
                  <a:tcPr marL="63346" marR="63346" marT="31673" marB="31673"/>
                </a:tc>
                <a:tc>
                  <a:txBody>
                    <a:bodyPr/>
                    <a:lstStyle/>
                    <a:p>
                      <a:r>
                        <a:rPr lang="en-US" sz="1800" dirty="0"/>
                        <a:t>$400B</a:t>
                      </a:r>
                      <a:endParaRPr lang="en-UG" sz="1800" dirty="0"/>
                    </a:p>
                  </a:txBody>
                  <a:tcPr marL="63346" marR="63346" marT="31673" marB="31673"/>
                </a:tc>
                <a:tc>
                  <a:txBody>
                    <a:bodyPr/>
                    <a:lstStyle/>
                    <a:p>
                      <a:r>
                        <a:rPr lang="en-US" sz="1800" dirty="0"/>
                        <a:t>0</a:t>
                      </a:r>
                      <a:endParaRPr lang="en-UG" sz="1800" dirty="0"/>
                    </a:p>
                  </a:txBody>
                  <a:tcPr marL="63346" marR="63346" marT="31673" marB="31673"/>
                </a:tc>
                <a:extLst>
                  <a:ext uri="{0D108BD9-81ED-4DB2-BD59-A6C34878D82A}">
                    <a16:rowId xmlns:a16="http://schemas.microsoft.com/office/drawing/2014/main" val="3903514574"/>
                  </a:ext>
                </a:extLst>
              </a:tr>
              <a:tr h="612301">
                <a:tc>
                  <a:txBody>
                    <a:bodyPr/>
                    <a:lstStyle/>
                    <a:p>
                      <a:r>
                        <a:rPr lang="en-US" sz="1800" dirty="0"/>
                        <a:t>Tax Credits </a:t>
                      </a:r>
                      <a:br>
                        <a:rPr lang="en-US" sz="1800" dirty="0"/>
                      </a:br>
                      <a:r>
                        <a:rPr lang="en-US" sz="1800" dirty="0"/>
                        <a:t>(including clean energy)</a:t>
                      </a:r>
                      <a:endParaRPr lang="en-UG" sz="1800" dirty="0"/>
                    </a:p>
                  </a:txBody>
                  <a:tcPr marL="63346" marR="63346" marT="31673" marB="31673"/>
                </a:tc>
                <a:tc>
                  <a:txBody>
                    <a:bodyPr/>
                    <a:lstStyle/>
                    <a:p>
                      <a:r>
                        <a:rPr lang="en-US" sz="1800" dirty="0"/>
                        <a:t>$424B</a:t>
                      </a:r>
                      <a:endParaRPr lang="en-UG" sz="1800" dirty="0"/>
                    </a:p>
                  </a:txBody>
                  <a:tcPr marL="63346" marR="63346" marT="31673" marB="31673"/>
                </a:tc>
                <a:tc>
                  <a:txBody>
                    <a:bodyPr/>
                    <a:lstStyle/>
                    <a:p>
                      <a:r>
                        <a:rPr lang="en-US" sz="1800" dirty="0"/>
                        <a:t>0</a:t>
                      </a:r>
                      <a:endParaRPr lang="en-UG" sz="1800" dirty="0"/>
                    </a:p>
                  </a:txBody>
                  <a:tcPr marL="63346" marR="63346" marT="31673" marB="31673"/>
                </a:tc>
                <a:extLst>
                  <a:ext uri="{0D108BD9-81ED-4DB2-BD59-A6C34878D82A}">
                    <a16:rowId xmlns:a16="http://schemas.microsoft.com/office/drawing/2014/main" val="546681167"/>
                  </a:ext>
                </a:extLst>
              </a:tr>
              <a:tr h="339761">
                <a:tc>
                  <a:txBody>
                    <a:bodyPr/>
                    <a:lstStyle/>
                    <a:p>
                      <a:r>
                        <a:rPr lang="en-US" sz="1800" dirty="0"/>
                        <a:t>R&amp;D / manufacturing</a:t>
                      </a:r>
                      <a:endParaRPr lang="en-UG" sz="1800" dirty="0"/>
                    </a:p>
                  </a:txBody>
                  <a:tcPr marL="63346" marR="63346" marT="31673" marB="31673"/>
                </a:tc>
                <a:tc>
                  <a:txBody>
                    <a:bodyPr/>
                    <a:lstStyle/>
                    <a:p>
                      <a:r>
                        <a:rPr lang="en-US" sz="1800" dirty="0"/>
                        <a:t>$566B</a:t>
                      </a:r>
                      <a:endParaRPr lang="en-UG" sz="1800" dirty="0"/>
                    </a:p>
                  </a:txBody>
                  <a:tcPr marL="63346" marR="63346" marT="31673" marB="31673"/>
                </a:tc>
                <a:tc>
                  <a:txBody>
                    <a:bodyPr/>
                    <a:lstStyle/>
                    <a:p>
                      <a:r>
                        <a:rPr lang="en-US" sz="1800" dirty="0"/>
                        <a:t>0</a:t>
                      </a:r>
                      <a:endParaRPr lang="en-UG" sz="1800" dirty="0"/>
                    </a:p>
                  </a:txBody>
                  <a:tcPr marL="63346" marR="63346" marT="31673" marB="31673"/>
                </a:tc>
                <a:extLst>
                  <a:ext uri="{0D108BD9-81ED-4DB2-BD59-A6C34878D82A}">
                    <a16:rowId xmlns:a16="http://schemas.microsoft.com/office/drawing/2014/main" val="3750642395"/>
                  </a:ext>
                </a:extLst>
              </a:tr>
            </a:tbl>
          </a:graphicData>
        </a:graphic>
      </p:graphicFrame>
    </p:spTree>
    <p:extLst>
      <p:ext uri="{BB962C8B-B14F-4D97-AF65-F5344CB8AC3E}">
        <p14:creationId xmlns:p14="http://schemas.microsoft.com/office/powerpoint/2010/main" val="1647482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100249" y="472237"/>
            <a:ext cx="12268638" cy="532650"/>
          </a:xfrm>
        </p:spPr>
        <p:txBody>
          <a:bodyPr/>
          <a:lstStyle/>
          <a:p>
            <a:pPr algn="ctr">
              <a:spcBef>
                <a:spcPts val="0"/>
              </a:spcBef>
            </a:pPr>
            <a:r>
              <a:rPr lang="en-US" dirty="0"/>
              <a:t>infrastructure bill (h.r. 3684)</a:t>
            </a:r>
          </a:p>
          <a:p>
            <a:pPr algn="ctr">
              <a:spcBef>
                <a:spcPts val="0"/>
              </a:spcBef>
            </a:pPr>
            <a:r>
              <a:rPr lang="en-US" sz="3200" dirty="0"/>
              <a:t>Cryptocurrency reporting</a:t>
            </a:r>
          </a:p>
        </p:txBody>
      </p:sp>
      <p:sp>
        <p:nvSpPr>
          <p:cNvPr id="3" name="Text Placeholder 2">
            <a:extLst>
              <a:ext uri="{FF2B5EF4-FFF2-40B4-BE49-F238E27FC236}">
                <a16:creationId xmlns:a16="http://schemas.microsoft.com/office/drawing/2014/main" id="{52BB8393-31B5-41F8-96A5-1A686E9BC4D1}"/>
              </a:ext>
            </a:extLst>
          </p:cNvPr>
          <p:cNvSpPr>
            <a:spLocks noGrp="1"/>
          </p:cNvSpPr>
          <p:nvPr>
            <p:ph type="body" sz="quarter" idx="11"/>
          </p:nvPr>
        </p:nvSpPr>
        <p:spPr>
          <a:xfrm>
            <a:off x="1100249" y="1867058"/>
            <a:ext cx="12268200" cy="4495483"/>
          </a:xfrm>
        </p:spPr>
        <p:txBody>
          <a:bodyPr/>
          <a:lstStyle/>
          <a:p>
            <a:pPr marL="287338" lvl="2" indent="-285750">
              <a:buFont typeface="Wingdings" panose="05000000000000000000" pitchFamily="2" charset="2"/>
              <a:buChar char="§"/>
            </a:pPr>
            <a:r>
              <a:rPr lang="en-US" sz="2000" dirty="0"/>
              <a:t>Mandatory yearly tax 1099-B reporting of all “digital transactions”</a:t>
            </a:r>
          </a:p>
          <a:p>
            <a:pPr marL="940448" lvl="3" indent="-285750">
              <a:buFont typeface="Wingdings" panose="05000000000000000000" pitchFamily="2" charset="2"/>
              <a:buChar char="§"/>
            </a:pPr>
            <a:r>
              <a:rPr lang="en-US" sz="2000" dirty="0"/>
              <a:t>By all “digital currency brokers” (starting January 2023)</a:t>
            </a:r>
          </a:p>
          <a:p>
            <a:pPr marL="1593558" lvl="4" indent="-285750">
              <a:buFont typeface="Wingdings" panose="05000000000000000000" pitchFamily="2" charset="2"/>
              <a:buChar char="§"/>
            </a:pPr>
            <a:r>
              <a:rPr lang="en-US" sz="2000" dirty="0"/>
              <a:t>Digital currency broker = any person who (for consideration) regularly provides any service effectuating transfers of digital assets on behalf of another person.</a:t>
            </a:r>
          </a:p>
          <a:p>
            <a:pPr marL="1593558" lvl="4" indent="-285750">
              <a:buFont typeface="Wingdings" panose="05000000000000000000" pitchFamily="2" charset="2"/>
              <a:buChar char="§"/>
            </a:pPr>
            <a:r>
              <a:rPr lang="en-US" sz="2000" dirty="0"/>
              <a:t>Keep Innovation in America Act (HR 6006) introduced Nov. 18, 2021 to clarify definition</a:t>
            </a:r>
          </a:p>
          <a:p>
            <a:pPr marL="940448" lvl="3" indent="-285750">
              <a:buFont typeface="Wingdings" panose="05000000000000000000" pitchFamily="2" charset="2"/>
              <a:buChar char="§"/>
            </a:pPr>
            <a:r>
              <a:rPr lang="en-US" sz="2000" dirty="0"/>
              <a:t>Digital assets – treated as “specified securities”</a:t>
            </a:r>
          </a:p>
          <a:p>
            <a:pPr marL="1593558" lvl="4" indent="-285750">
              <a:buFont typeface="Wingdings" panose="05000000000000000000" pitchFamily="2" charset="2"/>
              <a:buChar char="§"/>
            </a:pPr>
            <a:r>
              <a:rPr lang="en-US" sz="2000" dirty="0"/>
              <a:t>Means brokers have to track and report customer ID, cost basis and gain/loss</a:t>
            </a:r>
          </a:p>
          <a:p>
            <a:pPr marL="1593558" lvl="4" indent="-285750">
              <a:buFont typeface="Wingdings" panose="05000000000000000000" pitchFamily="2" charset="2"/>
              <a:buChar char="§"/>
            </a:pPr>
            <a:r>
              <a:rPr lang="en-US" sz="2000" dirty="0"/>
              <a:t>Definition – any “digital representation of value” recorded on a blockchain or similar technology</a:t>
            </a:r>
          </a:p>
          <a:p>
            <a:pPr marL="2246668" lvl="5" indent="-285750">
              <a:buFont typeface="Wingdings" panose="05000000000000000000" pitchFamily="2" charset="2"/>
              <a:buChar char="§"/>
            </a:pPr>
            <a:r>
              <a:rPr lang="en-US" sz="2000" dirty="0"/>
              <a:t>Cryptocurrencies</a:t>
            </a:r>
          </a:p>
          <a:p>
            <a:pPr marL="2246668" lvl="5" indent="-285750">
              <a:buFont typeface="Wingdings" panose="05000000000000000000" pitchFamily="2" charset="2"/>
              <a:buChar char="§"/>
            </a:pPr>
            <a:r>
              <a:rPr lang="en-US" sz="2000" dirty="0"/>
              <a:t>Non-fungible tokens (NFTs)?</a:t>
            </a:r>
          </a:p>
          <a:p>
            <a:pPr marL="287338" lvl="2" indent="-285750">
              <a:buFont typeface="Wingdings" panose="05000000000000000000" pitchFamily="2" charset="2"/>
              <a:buChar char="§"/>
            </a:pPr>
            <a:r>
              <a:rPr lang="en-US" sz="2000" dirty="0"/>
              <a:t>Digital assets = cash for purposes of structured transaction rules (Code §6050I) – Form 8300 required on receipt of &gt;$10,000 (cash, now including digital assets) in one or multiple transactions).  </a:t>
            </a:r>
          </a:p>
          <a:p>
            <a:pPr marL="287338" lvl="2" indent="-285750">
              <a:buFont typeface="Wingdings" panose="05000000000000000000" pitchFamily="2" charset="2"/>
              <a:buChar char="§"/>
            </a:pPr>
            <a:r>
              <a:rPr lang="en-US" sz="2000" dirty="0"/>
              <a:t>JCT revenue estimate - $28 billion over 10 years</a:t>
            </a:r>
          </a:p>
          <a:p>
            <a:pPr marL="287338" lvl="2" indent="-285750">
              <a:buFont typeface="Wingdings" panose="05000000000000000000" pitchFamily="2" charset="2"/>
              <a:buChar char="§"/>
            </a:pPr>
            <a:endParaRPr lang="en-US" sz="1800" dirty="0"/>
          </a:p>
          <a:p>
            <a:pPr marL="1588" lvl="2" indent="0">
              <a:buNone/>
            </a:pPr>
            <a:endParaRPr lang="en-US" sz="1400" dirty="0"/>
          </a:p>
          <a:p>
            <a:pPr marL="1650708" lvl="4" indent="-342900"/>
            <a:endParaRPr lang="en-US" sz="1400" dirty="0"/>
          </a:p>
          <a:p>
            <a:pPr marL="997598" lvl="3" indent="-342900"/>
            <a:endParaRPr lang="en-US" sz="1400" dirty="0"/>
          </a:p>
          <a:p>
            <a:pPr marL="344488" lvl="2" indent="-342900"/>
            <a:endParaRPr lang="en-US" sz="1400" dirty="0"/>
          </a:p>
        </p:txBody>
      </p:sp>
    </p:spTree>
    <p:extLst>
      <p:ext uri="{BB962C8B-B14F-4D97-AF65-F5344CB8AC3E}">
        <p14:creationId xmlns:p14="http://schemas.microsoft.com/office/powerpoint/2010/main" val="33617244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99604" y="335077"/>
            <a:ext cx="14231191" cy="532650"/>
          </a:xfrm>
        </p:spPr>
        <p:txBody>
          <a:bodyPr/>
          <a:lstStyle/>
          <a:p>
            <a:pPr marL="0" lvl="2" indent="0" algn="ctr">
              <a:spcBef>
                <a:spcPts val="0"/>
              </a:spcBef>
              <a:buNone/>
            </a:pPr>
            <a:r>
              <a:rPr lang="en-US" sz="4400" cap="all" dirty="0">
                <a:solidFill>
                  <a:srgbClr val="1B3668"/>
                </a:solidFill>
              </a:rPr>
              <a:t>Unallocated spending</a:t>
            </a:r>
          </a:p>
          <a:p>
            <a:pPr marL="0" lvl="2" indent="0" algn="ctr">
              <a:spcBef>
                <a:spcPts val="0"/>
              </a:spcBef>
              <a:buNone/>
            </a:pPr>
            <a:r>
              <a:rPr lang="en-US" sz="4400" cap="all" dirty="0">
                <a:solidFill>
                  <a:srgbClr val="1B3668"/>
                </a:solidFill>
              </a:rPr>
              <a:t>(INFRASTRUCTURE, PANDEMIC, CHIPS and ira)</a:t>
            </a:r>
          </a:p>
        </p:txBody>
      </p:sp>
      <p:sp>
        <p:nvSpPr>
          <p:cNvPr id="3" name="Text Placeholder 2">
            <a:extLst>
              <a:ext uri="{FF2B5EF4-FFF2-40B4-BE49-F238E27FC236}">
                <a16:creationId xmlns:a16="http://schemas.microsoft.com/office/drawing/2014/main" id="{52BB8393-31B5-41F8-96A5-1A686E9BC4D1}"/>
              </a:ext>
            </a:extLst>
          </p:cNvPr>
          <p:cNvSpPr>
            <a:spLocks noGrp="1"/>
          </p:cNvSpPr>
          <p:nvPr>
            <p:ph type="body" sz="quarter" idx="11"/>
          </p:nvPr>
        </p:nvSpPr>
        <p:spPr>
          <a:xfrm>
            <a:off x="556826" y="1942153"/>
            <a:ext cx="13130101" cy="4495483"/>
          </a:xfrm>
        </p:spPr>
        <p:txBody>
          <a:bodyPr/>
          <a:lstStyle/>
          <a:p>
            <a:pPr marL="547040" lvl="3" indent="-461963">
              <a:buFont typeface="Wingdings" panose="05000000000000000000" pitchFamily="2" charset="2"/>
              <a:buChar char="§"/>
            </a:pPr>
            <a:r>
              <a:rPr lang="en-US" sz="2000" dirty="0"/>
              <a:t>$1.6 trillion = authorized for climate, infrastructure and energy ($1.1 for direct spending – grants, loans and contracts)</a:t>
            </a:r>
          </a:p>
          <a:p>
            <a:pPr marL="1200150" lvl="4" indent="-461963">
              <a:buFont typeface="Wingdings" panose="05000000000000000000" pitchFamily="2" charset="2"/>
              <a:buChar char="§"/>
            </a:pPr>
            <a:r>
              <a:rPr lang="en-US" sz="2000" dirty="0">
                <a:hlinkClick r:id="rId3"/>
              </a:rPr>
              <a:t>$300 billion = formally awarded by agencies</a:t>
            </a:r>
            <a:r>
              <a:rPr lang="en-US" sz="2000" dirty="0"/>
              <a:t> (less than 17%)</a:t>
            </a:r>
          </a:p>
          <a:p>
            <a:pPr marL="1200150" lvl="4" indent="-461963">
              <a:buFont typeface="Wingdings" panose="05000000000000000000" pitchFamily="2" charset="2"/>
              <a:buChar char="§"/>
            </a:pPr>
            <a:r>
              <a:rPr lang="en-US" sz="2000" dirty="0"/>
              <a:t>Only $125 - $185 billion actually spent</a:t>
            </a:r>
          </a:p>
          <a:p>
            <a:pPr marL="1200150" lvl="4" indent="-461963">
              <a:buFont typeface="Wingdings" panose="05000000000000000000" pitchFamily="2" charset="2"/>
              <a:buChar char="§"/>
            </a:pPr>
            <a:r>
              <a:rPr lang="en-US" sz="2000" dirty="0"/>
              <a:t>Including “announcements” of large awards = $543 billion (about 50% of direct spending allowed)</a:t>
            </a:r>
          </a:p>
          <a:p>
            <a:pPr marL="547040" lvl="3" indent="-461963">
              <a:buFont typeface="Wingdings" panose="05000000000000000000" pitchFamily="2" charset="2"/>
              <a:buChar char="§"/>
            </a:pPr>
            <a:r>
              <a:rPr lang="en-US" sz="2000" dirty="0"/>
              <a:t>Practical consequences</a:t>
            </a:r>
          </a:p>
          <a:p>
            <a:pPr marL="1200150" lvl="4" indent="-461963">
              <a:buFont typeface="Wingdings" panose="05000000000000000000" pitchFamily="2" charset="2"/>
              <a:buChar char="§"/>
            </a:pPr>
            <a:r>
              <a:rPr lang="en-US" sz="2000" dirty="0"/>
              <a:t>“Saving gunpowder” – look for increase in announcements as election draws nearer</a:t>
            </a:r>
          </a:p>
          <a:p>
            <a:pPr marL="1200150" lvl="4" indent="-461963">
              <a:buFont typeface="Wingdings" panose="05000000000000000000" pitchFamily="2" charset="2"/>
              <a:buChar char="§"/>
            </a:pPr>
            <a:r>
              <a:rPr lang="en-US" sz="2000" dirty="0"/>
              <a:t>Time pressure for Biden to formally award, especially on areas Trump disfavors (e.g., clean energy)</a:t>
            </a:r>
          </a:p>
          <a:p>
            <a:pPr marL="547040" lvl="3" indent="-461963">
              <a:buFont typeface="Wingdings" panose="05000000000000000000" pitchFamily="2" charset="2"/>
              <a:buChar char="§"/>
            </a:pPr>
            <a:endParaRPr lang="en-US" sz="2000" dirty="0"/>
          </a:p>
          <a:p>
            <a:pPr marL="547040" lvl="3" indent="-461963">
              <a:buFont typeface="Wingdings" panose="05000000000000000000" pitchFamily="2" charset="2"/>
              <a:buChar char="§"/>
            </a:pPr>
            <a:endParaRPr lang="en-US" sz="2000" dirty="0"/>
          </a:p>
        </p:txBody>
      </p:sp>
    </p:spTree>
    <p:extLst>
      <p:ext uri="{BB962C8B-B14F-4D97-AF65-F5344CB8AC3E}">
        <p14:creationId xmlns:p14="http://schemas.microsoft.com/office/powerpoint/2010/main" val="24938027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468895" y="2743200"/>
            <a:ext cx="11341628" cy="1371600"/>
          </a:xfrm>
        </p:spPr>
        <p:txBody>
          <a:bodyPr/>
          <a:lstStyle/>
          <a:p>
            <a:pPr marL="403225" lvl="2" indent="-403225" algn="ctr"/>
            <a:r>
              <a:rPr lang="en-US" sz="4400" dirty="0">
                <a:solidFill>
                  <a:schemeClr val="bg1"/>
                </a:solidFill>
              </a:rPr>
              <a:t>  2020-2021 </a:t>
            </a:r>
            <a:br>
              <a:rPr lang="en-US" sz="4400" dirty="0">
                <a:solidFill>
                  <a:schemeClr val="bg1"/>
                </a:solidFill>
              </a:rPr>
            </a:br>
            <a:r>
              <a:rPr lang="en-US" sz="4400" dirty="0">
                <a:solidFill>
                  <a:schemeClr val="bg1"/>
                </a:solidFill>
              </a:rPr>
              <a:t>LEGISLATION</a:t>
            </a:r>
          </a:p>
        </p:txBody>
      </p:sp>
    </p:spTree>
    <p:extLst>
      <p:ext uri="{BB962C8B-B14F-4D97-AF65-F5344CB8AC3E}">
        <p14:creationId xmlns:p14="http://schemas.microsoft.com/office/powerpoint/2010/main" val="9110805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pPr marL="142285" indent="-325438"/>
            <a:r>
              <a:rPr lang="en-US" sz="3200" dirty="0"/>
              <a:t>American Rescue Plan Act of 2021 </a:t>
            </a:r>
            <a:br>
              <a:rPr lang="en-US" sz="3200" dirty="0"/>
            </a:br>
            <a:r>
              <a:rPr lang="en-US" sz="2000" dirty="0"/>
              <a:t>2021 COVID Stimulus - H.R. 1319, P.L. 117-2, (March 22, 2021)</a:t>
            </a:r>
            <a:br>
              <a:rPr lang="en-US" sz="1600" dirty="0"/>
            </a:br>
            <a:endParaRPr lang="en-US" sz="3200" dirty="0"/>
          </a:p>
          <a:p>
            <a:pPr marL="142285" indent="-325438"/>
            <a:endParaRPr lang="en-US" sz="3200" dirty="0"/>
          </a:p>
        </p:txBody>
      </p:sp>
      <p:sp>
        <p:nvSpPr>
          <p:cNvPr id="5" name="Text Placeholder 4"/>
          <p:cNvSpPr>
            <a:spLocks noGrp="1"/>
          </p:cNvSpPr>
          <p:nvPr>
            <p:ph type="body" sz="quarter" idx="11"/>
          </p:nvPr>
        </p:nvSpPr>
        <p:spPr>
          <a:xfrm>
            <a:off x="1100249" y="1652664"/>
            <a:ext cx="12946257" cy="5698408"/>
          </a:xfrm>
        </p:spPr>
        <p:txBody>
          <a:bodyPr/>
          <a:lstStyle/>
          <a:p>
            <a:pPr marL="713756" lvl="1" indent="-325438"/>
            <a:endParaRPr lang="en-US" sz="1800" dirty="0"/>
          </a:p>
          <a:p>
            <a:pPr marL="142285" indent="-325438"/>
            <a:endParaRPr lang="en-US" sz="1800" dirty="0"/>
          </a:p>
          <a:p>
            <a:pPr marL="142285" indent="-325438"/>
            <a:endParaRPr lang="en-US" sz="1800" dirty="0"/>
          </a:p>
          <a:p>
            <a:endParaRPr lang="en-US" sz="1800" dirty="0"/>
          </a:p>
        </p:txBody>
      </p:sp>
      <p:sp>
        <p:nvSpPr>
          <p:cNvPr id="2" name="TextBox 1">
            <a:extLst>
              <a:ext uri="{FF2B5EF4-FFF2-40B4-BE49-F238E27FC236}">
                <a16:creationId xmlns:a16="http://schemas.microsoft.com/office/drawing/2014/main" id="{133EFF7F-B067-4717-AC8B-F9B3520B9406}"/>
              </a:ext>
            </a:extLst>
          </p:cNvPr>
          <p:cNvSpPr txBox="1"/>
          <p:nvPr/>
        </p:nvSpPr>
        <p:spPr>
          <a:xfrm>
            <a:off x="1021612" y="1575643"/>
            <a:ext cx="12587176" cy="5078313"/>
          </a:xfrm>
          <a:prstGeom prst="rect">
            <a:avLst/>
          </a:prstGeom>
          <a:noFill/>
        </p:spPr>
        <p:txBody>
          <a:bodyPr wrap="square" rtlCol="0">
            <a:spAutoFit/>
          </a:bodyPr>
          <a:lstStyle/>
          <a:p>
            <a:pPr marL="457200" indent="-457200">
              <a:buFont typeface="Arial" panose="020B0604020202020204" pitchFamily="34" charset="0"/>
              <a:buChar char="•"/>
            </a:pPr>
            <a:r>
              <a:rPr lang="en-US" sz="1800" dirty="0"/>
              <a:t>$1.9 Trillion of additional spending/relief</a:t>
            </a:r>
          </a:p>
          <a:p>
            <a:pPr marL="457200" indent="-457200">
              <a:buFont typeface="Arial" panose="020B0604020202020204" pitchFamily="34" charset="0"/>
              <a:buChar char="•"/>
            </a:pPr>
            <a:r>
              <a:rPr lang="en-US" sz="1800" dirty="0"/>
              <a:t>Stimulus payments = $1,400/per</a:t>
            </a:r>
          </a:p>
          <a:p>
            <a:pPr marL="457200" indent="-457200">
              <a:buFont typeface="Arial" panose="020B0604020202020204" pitchFamily="34" charset="0"/>
              <a:buChar char="•"/>
            </a:pPr>
            <a:r>
              <a:rPr lang="en-US" sz="1800" dirty="0"/>
              <a:t>PPP loans and related</a:t>
            </a:r>
          </a:p>
          <a:p>
            <a:pPr marL="1110310" lvl="1" indent="-457200">
              <a:buFont typeface="Arial" panose="020B0604020202020204" pitchFamily="34" charset="0"/>
              <a:buChar char="•"/>
            </a:pPr>
            <a:r>
              <a:rPr lang="en-US" sz="1800" dirty="0"/>
              <a:t>Additional funding</a:t>
            </a:r>
          </a:p>
          <a:p>
            <a:pPr marL="1110310" lvl="1" indent="-457200">
              <a:buFont typeface="Arial" panose="020B0604020202020204" pitchFamily="34" charset="0"/>
              <a:buChar char="•"/>
            </a:pPr>
            <a:r>
              <a:rPr lang="en-US" sz="1800" dirty="0"/>
              <a:t>Eligibility expanded to include nonprofits with 15% or &lt; lobbying activities </a:t>
            </a:r>
          </a:p>
          <a:p>
            <a:pPr marL="1110310" lvl="1" indent="-457200">
              <a:buFont typeface="Arial" panose="020B0604020202020204" pitchFamily="34" charset="0"/>
              <a:buChar char="•"/>
            </a:pPr>
            <a:r>
              <a:rPr lang="en-US" sz="1800" dirty="0"/>
              <a:t>COBRA premium assistance added as countable PPP payroll expense</a:t>
            </a:r>
          </a:p>
          <a:p>
            <a:pPr marL="1110310" lvl="1" indent="-457200">
              <a:buFont typeface="Arial" panose="020B0604020202020204" pitchFamily="34" charset="0"/>
              <a:buChar char="•"/>
            </a:pPr>
            <a:r>
              <a:rPr lang="en-US" sz="1800" dirty="0"/>
              <a:t>New Restaurant Revitalization Fund – grands to eligible restaurants</a:t>
            </a:r>
          </a:p>
          <a:p>
            <a:pPr marL="457200" indent="-457200">
              <a:buFont typeface="Arial" panose="020B0604020202020204" pitchFamily="34" charset="0"/>
              <a:buChar char="•"/>
            </a:pPr>
            <a:r>
              <a:rPr lang="en-US" sz="1800" dirty="0"/>
              <a:t>Taxes</a:t>
            </a:r>
          </a:p>
          <a:p>
            <a:pPr marL="1110310" lvl="1" indent="-457200">
              <a:buFont typeface="Arial" panose="020B0604020202020204" pitchFamily="34" charset="0"/>
              <a:buChar char="•"/>
            </a:pPr>
            <a:r>
              <a:rPr lang="en-US" sz="1800" dirty="0"/>
              <a:t>Tax cuts for low/middle income taxpayers (short-term / 2021)</a:t>
            </a:r>
          </a:p>
          <a:p>
            <a:pPr marL="1110310" lvl="1" indent="-457200">
              <a:buFont typeface="Arial" panose="020B0604020202020204" pitchFamily="34" charset="0"/>
              <a:buChar char="•"/>
            </a:pPr>
            <a:r>
              <a:rPr lang="en-US" sz="1800" dirty="0"/>
              <a:t>Extension of Excess Business Loss Limitation</a:t>
            </a:r>
          </a:p>
          <a:p>
            <a:pPr marL="1110310" lvl="1" indent="-457200">
              <a:buFont typeface="Arial" panose="020B0604020202020204" pitchFamily="34" charset="0"/>
              <a:buChar char="•"/>
            </a:pPr>
            <a:r>
              <a:rPr lang="en-US" sz="1800" dirty="0"/>
              <a:t>Expand limitation on excess employee remuneration</a:t>
            </a:r>
          </a:p>
          <a:p>
            <a:pPr marL="457200" indent="-457200">
              <a:buFont typeface="Arial" panose="020B0604020202020204" pitchFamily="34" charset="0"/>
              <a:buChar char="•"/>
            </a:pPr>
            <a:r>
              <a:rPr lang="en-US" sz="1800" dirty="0"/>
              <a:t>Unemployment insurance </a:t>
            </a:r>
          </a:p>
          <a:p>
            <a:pPr marL="1110310" lvl="1" indent="-457200">
              <a:buFont typeface="Arial" panose="020B0604020202020204" pitchFamily="34" charset="0"/>
              <a:buChar char="•"/>
            </a:pPr>
            <a:r>
              <a:rPr lang="en-US" sz="1800" dirty="0"/>
              <a:t>Extension</a:t>
            </a:r>
          </a:p>
          <a:p>
            <a:pPr marL="1110310" lvl="1" indent="-457200">
              <a:buFont typeface="Arial" panose="020B0604020202020204" pitchFamily="34" charset="0"/>
              <a:buChar char="•"/>
            </a:pPr>
            <a:r>
              <a:rPr lang="en-US" sz="1800" dirty="0"/>
              <a:t>Tax relief</a:t>
            </a:r>
          </a:p>
          <a:p>
            <a:pPr marL="1110310" lvl="1" indent="-457200">
              <a:buFont typeface="Arial" panose="020B0604020202020204" pitchFamily="34" charset="0"/>
              <a:buChar char="•"/>
            </a:pPr>
            <a:r>
              <a:rPr lang="en-US" sz="1800" dirty="0"/>
              <a:t>Modernization = $2B (modernize  system, prevent fraud, ensure fair access)</a:t>
            </a:r>
          </a:p>
          <a:p>
            <a:pPr marL="457200" indent="-457200">
              <a:buFont typeface="Arial" panose="020B0604020202020204" pitchFamily="34" charset="0"/>
              <a:buChar char="•"/>
            </a:pPr>
            <a:r>
              <a:rPr lang="en-US" sz="1800" dirty="0"/>
              <a:t>State and Local Government assistance</a:t>
            </a:r>
          </a:p>
          <a:p>
            <a:pPr marL="457200" indent="-457200">
              <a:buFont typeface="Arial" panose="020B0604020202020204" pitchFamily="34" charset="0"/>
              <a:buChar char="•"/>
            </a:pPr>
            <a:r>
              <a:rPr lang="en-US" sz="1800" dirty="0"/>
              <a:t>Other:  Child Care agencies; agricultural, nutritional, water/utility, public health, healthcare testing, mental health, housing, public transportation, disaster relief</a:t>
            </a:r>
            <a:endParaRPr lang="en-UG" sz="1800" dirty="0"/>
          </a:p>
        </p:txBody>
      </p:sp>
      <p:pic>
        <p:nvPicPr>
          <p:cNvPr id="6" name="Picture 5">
            <a:extLst>
              <a:ext uri="{FF2B5EF4-FFF2-40B4-BE49-F238E27FC236}">
                <a16:creationId xmlns:a16="http://schemas.microsoft.com/office/drawing/2014/main" id="{701C407E-4957-4067-B7EC-BE68D2B5AF5D}"/>
              </a:ext>
            </a:extLst>
          </p:cNvPr>
          <p:cNvPicPr>
            <a:picLocks noChangeAspect="1"/>
          </p:cNvPicPr>
          <p:nvPr/>
        </p:nvPicPr>
        <p:blipFill>
          <a:blip r:embed="rId3"/>
          <a:stretch>
            <a:fillRect/>
          </a:stretch>
        </p:blipFill>
        <p:spPr>
          <a:xfrm>
            <a:off x="9873136" y="621013"/>
            <a:ext cx="4492859" cy="2835918"/>
          </a:xfrm>
          <a:prstGeom prst="rect">
            <a:avLst/>
          </a:prstGeom>
        </p:spPr>
      </p:pic>
    </p:spTree>
    <p:extLst>
      <p:ext uri="{BB962C8B-B14F-4D97-AF65-F5344CB8AC3E}">
        <p14:creationId xmlns:p14="http://schemas.microsoft.com/office/powerpoint/2010/main" val="36386838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200" dirty="0"/>
              <a:t>THE BIG BURRITO ACT OF 2021</a:t>
            </a:r>
            <a:r>
              <a:rPr lang="en-US" sz="2000" baseline="30000" dirty="0"/>
              <a:t>**</a:t>
            </a:r>
            <a:endParaRPr lang="en-US" sz="3200" baseline="30000" dirty="0"/>
          </a:p>
          <a:p>
            <a:r>
              <a:rPr lang="en-US" sz="2000" dirty="0"/>
              <a:t>(** CONSOLIDATED appropriations ACT OF 2021 (h.r. 133))</a:t>
            </a:r>
            <a:endParaRPr lang="en-US" sz="1400" dirty="0"/>
          </a:p>
        </p:txBody>
      </p:sp>
      <p:sp>
        <p:nvSpPr>
          <p:cNvPr id="5" name="Text Placeholder 4"/>
          <p:cNvSpPr>
            <a:spLocks noGrp="1"/>
          </p:cNvSpPr>
          <p:nvPr>
            <p:ph type="body" sz="quarter" idx="11"/>
          </p:nvPr>
        </p:nvSpPr>
        <p:spPr>
          <a:xfrm>
            <a:off x="1100249" y="1652664"/>
            <a:ext cx="12946257" cy="5698408"/>
          </a:xfrm>
        </p:spPr>
        <p:txBody>
          <a:bodyPr/>
          <a:lstStyle/>
          <a:p>
            <a:r>
              <a:rPr lang="en-US" sz="2000" dirty="0"/>
              <a:t>$2.3 Trillion spending</a:t>
            </a:r>
          </a:p>
          <a:p>
            <a:pPr lvl="1"/>
            <a:r>
              <a:rPr lang="en-US" sz="2000" dirty="0"/>
              <a:t>$900 billion – COVID-19 stimulus relief</a:t>
            </a:r>
          </a:p>
          <a:p>
            <a:pPr lvl="1"/>
            <a:r>
              <a:rPr lang="en-US" sz="2000" dirty="0"/>
              <a:t>$1.4 trillion – “omnibus” spending</a:t>
            </a:r>
          </a:p>
          <a:p>
            <a:pPr lvl="1"/>
            <a:r>
              <a:rPr lang="en-US" sz="2000" dirty="0"/>
              <a:t>Total exceeds $2.2 Trillion CARES Act (March 2020)</a:t>
            </a:r>
          </a:p>
          <a:p>
            <a:pPr lvl="1"/>
            <a:r>
              <a:rPr lang="en-US" sz="2000" dirty="0"/>
              <a:t>“We have a record!”  </a:t>
            </a:r>
            <a:br>
              <a:rPr lang="en-US" sz="2000" dirty="0"/>
            </a:br>
            <a:r>
              <a:rPr lang="en-US" sz="2000" dirty="0"/>
              <a:t>  5,593 pages = longest bill ever passed by Congress</a:t>
            </a:r>
          </a:p>
          <a:p>
            <a:r>
              <a:rPr lang="en-US" sz="2000" dirty="0"/>
              <a:t>Funds the government through FYE 9/30/2021 </a:t>
            </a:r>
          </a:p>
          <a:p>
            <a:pPr lvl="1"/>
            <a:r>
              <a:rPr lang="en-US" sz="2000" dirty="0"/>
              <a:t>Since extended to Dec. 3</a:t>
            </a:r>
            <a:r>
              <a:rPr lang="en-US" sz="2000" baseline="30000" dirty="0"/>
              <a:t>rd</a:t>
            </a:r>
            <a:r>
              <a:rPr lang="en-US" sz="2000" dirty="0"/>
              <a:t> </a:t>
            </a:r>
          </a:p>
          <a:p>
            <a:pPr lvl="1"/>
            <a:r>
              <a:rPr lang="en-US" sz="2000" dirty="0"/>
              <a:t>Becomes key 2021 deadline for action (or at least future continuing resolution (C.R.))</a:t>
            </a:r>
          </a:p>
          <a:p>
            <a:r>
              <a:rPr lang="en-US" sz="2000" dirty="0"/>
              <a:t>Cherry picking non-COVID provisions from the &gt;5,500 pages</a:t>
            </a:r>
          </a:p>
          <a:p>
            <a:pPr marL="713756" lvl="1" indent="-325438"/>
            <a:r>
              <a:rPr lang="en-US" sz="2000" dirty="0">
                <a:solidFill>
                  <a:schemeClr val="accent6">
                    <a:lumMod val="75000"/>
                  </a:schemeClr>
                </a:solidFill>
              </a:rPr>
              <a:t>Military appropriations (National Defense Authorization Act) included “Corporate Transparency Act”</a:t>
            </a:r>
            <a:r>
              <a:rPr lang="en-US" sz="2000" dirty="0"/>
              <a:t> (see next slide)</a:t>
            </a:r>
          </a:p>
          <a:p>
            <a:pPr marL="713756" lvl="1" indent="-325438"/>
            <a:r>
              <a:rPr lang="en-US" sz="2000" dirty="0"/>
              <a:t>Tax deductions restored for corporate meal expenses (trade-off for expanding tax credits for working poor/low-income)</a:t>
            </a:r>
          </a:p>
          <a:p>
            <a:pPr marL="713756" lvl="1" indent="-325438"/>
            <a:r>
              <a:rPr lang="en-US" sz="2000" dirty="0"/>
              <a:t>Debt forgiveness ($1.3 billion) from federal loans to 44 historically Black colleges/universities</a:t>
            </a:r>
          </a:p>
          <a:p>
            <a:pPr marL="713756" lvl="1" indent="-325438"/>
            <a:r>
              <a:rPr lang="en-US" sz="2000" dirty="0"/>
              <a:t>Postponed grants to state/local governments (too divisive to include)</a:t>
            </a:r>
          </a:p>
          <a:p>
            <a:pPr marL="713756" lvl="1" indent="-325438"/>
            <a:endParaRPr lang="en-US" sz="1800" dirty="0"/>
          </a:p>
          <a:p>
            <a:endParaRPr lang="en-US" sz="1800" dirty="0"/>
          </a:p>
        </p:txBody>
      </p:sp>
      <p:pic>
        <p:nvPicPr>
          <p:cNvPr id="3" name="Picture 2" descr="A picture containing food, sandwich, bread, snack food&#10;&#10;Description automatically generated">
            <a:extLst>
              <a:ext uri="{FF2B5EF4-FFF2-40B4-BE49-F238E27FC236}">
                <a16:creationId xmlns:a16="http://schemas.microsoft.com/office/drawing/2014/main" id="{8CA95424-481E-4324-AE7B-0D4A849E46D5}"/>
              </a:ext>
            </a:extLst>
          </p:cNvPr>
          <p:cNvPicPr>
            <a:picLocks noChangeAspect="1"/>
          </p:cNvPicPr>
          <p:nvPr/>
        </p:nvPicPr>
        <p:blipFill>
          <a:blip r:embed="rId3"/>
          <a:stretch>
            <a:fillRect/>
          </a:stretch>
        </p:blipFill>
        <p:spPr>
          <a:xfrm>
            <a:off x="8960316" y="632164"/>
            <a:ext cx="4805863" cy="2703298"/>
          </a:xfrm>
          <a:prstGeom prst="rect">
            <a:avLst/>
          </a:prstGeom>
        </p:spPr>
      </p:pic>
    </p:spTree>
    <p:extLst>
      <p:ext uri="{BB962C8B-B14F-4D97-AF65-F5344CB8AC3E}">
        <p14:creationId xmlns:p14="http://schemas.microsoft.com/office/powerpoint/2010/main" val="20749879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EECA09-EAB6-48CC-9642-922BFA337691}"/>
              </a:ext>
            </a:extLst>
          </p:cNvPr>
          <p:cNvSpPr>
            <a:spLocks noGrp="1"/>
          </p:cNvSpPr>
          <p:nvPr>
            <p:ph type="body" sz="quarter" idx="10"/>
          </p:nvPr>
        </p:nvSpPr>
        <p:spPr/>
        <p:txBody>
          <a:bodyPr/>
          <a:lstStyle/>
          <a:p>
            <a:r>
              <a:rPr lang="en-US" sz="3200" dirty="0"/>
              <a:t>CORPORATE TRANSPARENCY ACT - SUMMARY</a:t>
            </a:r>
            <a:endParaRPr lang="en-UG" dirty="0"/>
          </a:p>
        </p:txBody>
      </p:sp>
      <p:sp>
        <p:nvSpPr>
          <p:cNvPr id="3" name="Text Placeholder 2">
            <a:extLst>
              <a:ext uri="{FF2B5EF4-FFF2-40B4-BE49-F238E27FC236}">
                <a16:creationId xmlns:a16="http://schemas.microsoft.com/office/drawing/2014/main" id="{1093603F-DFBF-433F-9A88-589ADE25CDDC}"/>
              </a:ext>
            </a:extLst>
          </p:cNvPr>
          <p:cNvSpPr>
            <a:spLocks noGrp="1"/>
          </p:cNvSpPr>
          <p:nvPr>
            <p:ph type="body" sz="quarter" idx="11"/>
          </p:nvPr>
        </p:nvSpPr>
        <p:spPr>
          <a:xfrm>
            <a:off x="626413" y="1333041"/>
            <a:ext cx="12268200" cy="4668302"/>
          </a:xfrm>
        </p:spPr>
        <p:txBody>
          <a:bodyPr/>
          <a:lstStyle/>
          <a:p>
            <a:r>
              <a:rPr lang="en-US" sz="1600" dirty="0"/>
              <a:t>National Defense Authorization (NDA) Act (prior H.R. 6395)</a:t>
            </a:r>
          </a:p>
          <a:p>
            <a:pPr lvl="1"/>
            <a:r>
              <a:rPr lang="en-US" sz="1600" dirty="0"/>
              <a:t>House and Senate both passed with veto-proof margins</a:t>
            </a:r>
          </a:p>
          <a:p>
            <a:pPr lvl="1"/>
            <a:r>
              <a:rPr lang="en-US" sz="1600" dirty="0"/>
              <a:t>Trump threatened to veto (over Section 230 – social media)</a:t>
            </a:r>
          </a:p>
          <a:p>
            <a:pPr lvl="1"/>
            <a:r>
              <a:rPr lang="en-US" sz="1600" dirty="0"/>
              <a:t>Passed later as part of Consolidated Appropriations Act of 2021 (prior slide)</a:t>
            </a:r>
          </a:p>
          <a:p>
            <a:pPr lvl="1"/>
            <a:r>
              <a:rPr lang="en-US" sz="1600" dirty="0"/>
              <a:t>NDA Title LXIV = Corporate Transparency Act (CTA)</a:t>
            </a:r>
          </a:p>
          <a:p>
            <a:r>
              <a:rPr lang="en-US" sz="1600" dirty="0"/>
              <a:t>Applies to “corporation, limited liability company or other similar entity”</a:t>
            </a:r>
          </a:p>
          <a:p>
            <a:pPr lvl="1"/>
            <a:r>
              <a:rPr lang="en-US" sz="1600" dirty="0"/>
              <a:t>Some exceptions apply (publicly traded companies already </a:t>
            </a:r>
            <a:br>
              <a:rPr lang="en-US" sz="1600" dirty="0"/>
            </a:br>
            <a:r>
              <a:rPr lang="en-US" sz="1600" dirty="0"/>
              <a:t>disclosing to SEC; larger private companies with real operations in the U.S.)</a:t>
            </a:r>
          </a:p>
          <a:p>
            <a:pPr lvl="1"/>
            <a:r>
              <a:rPr lang="en-US" sz="1600" b="1" dirty="0">
                <a:solidFill>
                  <a:srgbClr val="FF0000"/>
                </a:solidFill>
              </a:rPr>
              <a:t>Must disclose individuals who are ≥25% beneficial owners (BOs) </a:t>
            </a:r>
          </a:p>
          <a:p>
            <a:pPr lvl="2"/>
            <a:r>
              <a:rPr lang="en-US" sz="1600" dirty="0"/>
              <a:t>Disclosure is to FinCEN (like FBAR)</a:t>
            </a:r>
          </a:p>
          <a:p>
            <a:pPr lvl="2"/>
            <a:r>
              <a:rPr lang="en-US" sz="1600" dirty="0"/>
              <a:t>Not protected taxpayer info (like IRS) – info available to law enforcement; other agencies</a:t>
            </a:r>
          </a:p>
          <a:p>
            <a:r>
              <a:rPr lang="en-US" sz="1600" dirty="0">
                <a:hlinkClick r:id="rId3" action="ppaction://hlinkfile"/>
              </a:rPr>
              <a:t>Final Regulations issued 9/29/22 </a:t>
            </a:r>
            <a:r>
              <a:rPr lang="en-US" sz="1600" dirty="0"/>
              <a:t>(extensive and complicated – 330 pages)</a:t>
            </a:r>
          </a:p>
          <a:p>
            <a:pPr lvl="1"/>
            <a:r>
              <a:rPr lang="en-US" sz="1600" b="1" dirty="0">
                <a:solidFill>
                  <a:srgbClr val="FF0000"/>
                </a:solidFill>
              </a:rPr>
              <a:t>Effective January 1, 2024</a:t>
            </a:r>
          </a:p>
          <a:p>
            <a:pPr lvl="2"/>
            <a:r>
              <a:rPr lang="en-US" sz="1600" dirty="0"/>
              <a:t>Entities created before 1/1/2024 have until 1/1/2025 to file (big improvement from Prop. Regs.)</a:t>
            </a:r>
          </a:p>
          <a:p>
            <a:pPr lvl="2"/>
            <a:r>
              <a:rPr lang="en-US" sz="1600" dirty="0"/>
              <a:t>Entities created after 1/1/2024 have 30 days from creation to file</a:t>
            </a:r>
          </a:p>
          <a:p>
            <a:r>
              <a:rPr lang="en-US" sz="1600" dirty="0"/>
              <a:t>Penalties</a:t>
            </a:r>
          </a:p>
          <a:p>
            <a:pPr lvl="1"/>
            <a:r>
              <a:rPr lang="en-US" sz="1600" dirty="0"/>
              <a:t>Willful violations:  $500/day (up to $10,000) [civil] and/or up to 2 years in prison [criminal] </a:t>
            </a:r>
          </a:p>
          <a:p>
            <a:pPr lvl="1"/>
            <a:r>
              <a:rPr lang="en-US" sz="1600" dirty="0"/>
              <a:t>Negligence:  no penalties (Govt must prove willfulness; caution – expect low “preponderance” threshold like with FBAR; safe harbor</a:t>
            </a:r>
          </a:p>
          <a:p>
            <a:pPr lvl="1"/>
            <a:r>
              <a:rPr lang="en-US" sz="1600" dirty="0"/>
              <a:t>Misuse of Collected Information: up to $250,000 and 5 years in prison [criminal]; other for civil [expect banks to be </a:t>
            </a:r>
            <a:r>
              <a:rPr lang="en-US" sz="1600" u="sng" dirty="0"/>
              <a:t>very</a:t>
            </a:r>
            <a:r>
              <a:rPr lang="en-US" sz="1600" dirty="0"/>
              <a:t> careful]</a:t>
            </a:r>
          </a:p>
        </p:txBody>
      </p:sp>
      <p:pic>
        <p:nvPicPr>
          <p:cNvPr id="5" name="Picture 4" descr="A picture containing text&#10;&#10;Description automatically generated">
            <a:extLst>
              <a:ext uri="{FF2B5EF4-FFF2-40B4-BE49-F238E27FC236}">
                <a16:creationId xmlns:a16="http://schemas.microsoft.com/office/drawing/2014/main" id="{3D9D6753-24A8-474A-8886-4312D75FC97F}"/>
              </a:ext>
            </a:extLst>
          </p:cNvPr>
          <p:cNvPicPr>
            <a:picLocks noChangeAspect="1"/>
          </p:cNvPicPr>
          <p:nvPr/>
        </p:nvPicPr>
        <p:blipFill>
          <a:blip r:embed="rId4"/>
          <a:stretch>
            <a:fillRect/>
          </a:stretch>
        </p:blipFill>
        <p:spPr>
          <a:xfrm>
            <a:off x="9274080" y="374574"/>
            <a:ext cx="4729907" cy="2660573"/>
          </a:xfrm>
          <a:prstGeom prst="rect">
            <a:avLst/>
          </a:prstGeom>
        </p:spPr>
      </p:pic>
    </p:spTree>
    <p:extLst>
      <p:ext uri="{BB962C8B-B14F-4D97-AF65-F5344CB8AC3E}">
        <p14:creationId xmlns:p14="http://schemas.microsoft.com/office/powerpoint/2010/main" val="22869512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EECA09-EAB6-48CC-9642-922BFA337691}"/>
              </a:ext>
            </a:extLst>
          </p:cNvPr>
          <p:cNvSpPr>
            <a:spLocks noGrp="1"/>
          </p:cNvSpPr>
          <p:nvPr>
            <p:ph type="body" sz="quarter" idx="10"/>
          </p:nvPr>
        </p:nvSpPr>
        <p:spPr/>
        <p:txBody>
          <a:bodyPr/>
          <a:lstStyle/>
          <a:p>
            <a:r>
              <a:rPr lang="en-US" sz="3200" dirty="0"/>
              <a:t>CORPORATE TRANSPARENCY ACT - update</a:t>
            </a:r>
            <a:endParaRPr lang="en-UG" dirty="0"/>
          </a:p>
        </p:txBody>
      </p:sp>
      <p:sp>
        <p:nvSpPr>
          <p:cNvPr id="3" name="Text Placeholder 2">
            <a:extLst>
              <a:ext uri="{FF2B5EF4-FFF2-40B4-BE49-F238E27FC236}">
                <a16:creationId xmlns:a16="http://schemas.microsoft.com/office/drawing/2014/main" id="{1093603F-DFBF-433F-9A88-589ADE25CDDC}"/>
              </a:ext>
            </a:extLst>
          </p:cNvPr>
          <p:cNvSpPr>
            <a:spLocks noGrp="1"/>
          </p:cNvSpPr>
          <p:nvPr>
            <p:ph type="body" sz="quarter" idx="11"/>
          </p:nvPr>
        </p:nvSpPr>
        <p:spPr>
          <a:xfrm>
            <a:off x="626413" y="1333041"/>
            <a:ext cx="12268200" cy="4668302"/>
          </a:xfrm>
        </p:spPr>
        <p:txBody>
          <a:bodyPr/>
          <a:lstStyle/>
          <a:p>
            <a:r>
              <a:rPr lang="en-US" sz="1800" u="sng" dirty="0"/>
              <a:t>NSBA v. Yellen</a:t>
            </a:r>
            <a:r>
              <a:rPr lang="en-US" sz="1800" dirty="0"/>
              <a:t>, Dkt. </a:t>
            </a:r>
            <a:r>
              <a:rPr lang="en-US" sz="1800" dirty="0">
                <a:effectLst/>
                <a:latin typeface="Calibri" panose="020F0502020204030204" pitchFamily="34" charset="0"/>
                <a:ea typeface="Calibri" panose="020F0502020204030204" pitchFamily="34" charset="0"/>
              </a:rPr>
              <a:t>No. 22-cv-01448 (N.D.Ala. 3/1/2024)</a:t>
            </a:r>
          </a:p>
          <a:p>
            <a:pPr lvl="1"/>
            <a:r>
              <a:rPr lang="en-US" sz="1800" dirty="0"/>
              <a:t>CTA held unconstitutional; relief limited to NSBA members as of 3/1/24</a:t>
            </a:r>
          </a:p>
          <a:p>
            <a:pPr lvl="1"/>
            <a:r>
              <a:rPr lang="en-US" sz="1800" dirty="0"/>
              <a:t>DOJ filed Notice of Appeal (3/11/24) – briefing pending in 11</a:t>
            </a:r>
            <a:r>
              <a:rPr lang="en-US" sz="1800" baseline="30000" dirty="0"/>
              <a:t>th</a:t>
            </a:r>
            <a:r>
              <a:rPr lang="en-US" sz="1800" dirty="0"/>
              <a:t> Circuit Court of Appeals</a:t>
            </a:r>
            <a:endParaRPr lang="en-US" sz="1800" dirty="0">
              <a:highlight>
                <a:srgbClr val="FFFF00"/>
              </a:highlight>
            </a:endParaRPr>
          </a:p>
          <a:p>
            <a:r>
              <a:rPr lang="en-US" sz="1800" dirty="0"/>
              <a:t>Other cases pending</a:t>
            </a:r>
          </a:p>
          <a:p>
            <a:pPr lvl="1"/>
            <a:r>
              <a:rPr lang="en-US" sz="1800" u="sng" dirty="0"/>
              <a:t>Boyle v. Yellen</a:t>
            </a:r>
            <a:r>
              <a:rPr lang="en-US" sz="1800" dirty="0"/>
              <a:t>, Dkt No. 2:24-cv-00081 (D.Me. </a:t>
            </a:r>
            <a:r>
              <a:rPr lang="en-US" sz="1800" dirty="0">
                <a:hlinkClick r:id="rId3"/>
              </a:rPr>
              <a:t>complaint</a:t>
            </a:r>
            <a:r>
              <a:rPr lang="en-US" sz="1800" dirty="0"/>
              <a:t> filed 3/15/24)</a:t>
            </a:r>
          </a:p>
          <a:p>
            <a:pPr marL="1050925" lvl="2" indent="0">
              <a:buNone/>
            </a:pPr>
            <a:r>
              <a:rPr lang="en-US" sz="1800" dirty="0"/>
              <a:t>DOJ motion pending for time to respond to complaint (plaintiff’s response due 5/31/24)</a:t>
            </a:r>
          </a:p>
          <a:p>
            <a:pPr lvl="1"/>
            <a:r>
              <a:rPr lang="en-US" sz="1800" u="sng" dirty="0"/>
              <a:t>Gargasz v. Yellen</a:t>
            </a:r>
            <a:r>
              <a:rPr lang="en-US" sz="1800" dirty="0">
                <a:effectLst/>
                <a:latin typeface="Calibri" panose="020F0502020204030204" pitchFamily="34" charset="0"/>
                <a:ea typeface="Calibri" panose="020F0502020204030204" pitchFamily="34" charset="0"/>
              </a:rPr>
              <a:t>, Dkt. </a:t>
            </a:r>
            <a:r>
              <a:rPr lang="en-US" sz="1800" u="sng" dirty="0">
                <a:solidFill>
                  <a:srgbClr val="0563C1"/>
                </a:solidFill>
                <a:effectLst/>
                <a:latin typeface="Calibri" panose="020F0502020204030204" pitchFamily="34" charset="0"/>
                <a:ea typeface="Calibri" panose="020F0502020204030204" pitchFamily="34" charset="0"/>
                <a:hlinkClick r:id="rId4"/>
              </a:rPr>
              <a:t>No. 23-cv-02468</a:t>
            </a:r>
            <a:r>
              <a:rPr lang="en-US" sz="1800" dirty="0">
                <a:effectLst/>
                <a:latin typeface="Calibri" panose="020F0502020204030204" pitchFamily="34" charset="0"/>
                <a:ea typeface="Calibri" panose="020F0502020204030204" pitchFamily="34" charset="0"/>
              </a:rPr>
              <a:t> (N.D.OH complaint filed 12/2023)</a:t>
            </a:r>
          </a:p>
          <a:p>
            <a:pPr marL="1050925" lvl="2" indent="0">
              <a:buNone/>
            </a:pPr>
            <a:r>
              <a:rPr lang="en-US" sz="1800" dirty="0">
                <a:latin typeface="Calibri" panose="020F0502020204030204" pitchFamily="34" charset="0"/>
              </a:rPr>
              <a:t>Order staying case pending outcome of NSBA appeal (CA11 ) granted 4/17/24</a:t>
            </a:r>
            <a:endParaRPr lang="en-US" sz="1800" dirty="0"/>
          </a:p>
          <a:p>
            <a:r>
              <a:rPr lang="en-US" sz="1800" dirty="0"/>
              <a:t>Legislative efforts</a:t>
            </a:r>
          </a:p>
          <a:p>
            <a:pPr lvl="1"/>
            <a:r>
              <a:rPr lang="en-US" sz="1800" dirty="0"/>
              <a:t>House bill (</a:t>
            </a:r>
            <a:r>
              <a:rPr lang="en-US" sz="1800" dirty="0">
                <a:hlinkClick r:id="rId5"/>
              </a:rPr>
              <a:t>H.R. 8147</a:t>
            </a:r>
            <a:r>
              <a:rPr lang="en-US" sz="1800" dirty="0"/>
              <a:t>); </a:t>
            </a:r>
            <a:r>
              <a:rPr lang="en-US" sz="1800" dirty="0">
                <a:hlinkClick r:id="rId6"/>
              </a:rPr>
              <a:t>Small Business Committee hearing</a:t>
            </a:r>
            <a:r>
              <a:rPr lang="en-US" sz="1800" dirty="0"/>
              <a:t>  (4/30/24); referred to Financial Services Committee</a:t>
            </a:r>
          </a:p>
          <a:p>
            <a:pPr lvl="1"/>
            <a:r>
              <a:rPr lang="en-US" sz="1800" dirty="0"/>
              <a:t>Senate bill (</a:t>
            </a:r>
            <a:r>
              <a:rPr lang="en-US" sz="1800" dirty="0">
                <a:hlinkClick r:id="rId7"/>
              </a:rPr>
              <a:t>S.4297</a:t>
            </a:r>
            <a:r>
              <a:rPr lang="en-US" sz="1800" dirty="0"/>
              <a:t>) (5/9/24 – the “Repealing Big Brother Overreach Act”)</a:t>
            </a:r>
          </a:p>
          <a:p>
            <a:r>
              <a:rPr lang="en-US" sz="1800" dirty="0"/>
              <a:t>What to do in the meantime?  Mel Brooks (from The Twelve Chairs): “</a:t>
            </a:r>
            <a:r>
              <a:rPr lang="en-US" sz="1800" dirty="0">
                <a:hlinkClick r:id="rId8"/>
              </a:rPr>
              <a:t>Hope for the best, expect the worst</a:t>
            </a:r>
            <a:r>
              <a:rPr lang="en-US" sz="1800" dirty="0"/>
              <a:t>”</a:t>
            </a:r>
          </a:p>
          <a:p>
            <a:pPr lvl="1"/>
            <a:r>
              <a:rPr lang="en-US" sz="1800" dirty="0"/>
              <a:t>Practice</a:t>
            </a:r>
          </a:p>
          <a:p>
            <a:pPr lvl="2"/>
            <a:r>
              <a:rPr lang="en-US" sz="1800" dirty="0"/>
              <a:t>Newly formed companies</a:t>
            </a:r>
          </a:p>
          <a:p>
            <a:pPr lvl="2"/>
            <a:r>
              <a:rPr lang="en-US" sz="1800" dirty="0"/>
              <a:t>Preparing for December 31, 2024 (estimated: 32 million small businesses will need to file)</a:t>
            </a:r>
          </a:p>
          <a:p>
            <a:pPr lvl="1"/>
            <a:r>
              <a:rPr lang="en-US" sz="1800" dirty="0"/>
              <a:t>Lobby, lobby, lobby…</a:t>
            </a:r>
          </a:p>
          <a:p>
            <a:r>
              <a:rPr lang="en-US" sz="1800" dirty="0"/>
              <a:t>See also:  Lee Sheppard, “</a:t>
            </a:r>
            <a:r>
              <a:rPr lang="en-US" sz="1800" dirty="0">
                <a:hlinkClick r:id="rId9"/>
              </a:rPr>
              <a:t>Beneficial Ownership Reporting and the Constitution</a:t>
            </a:r>
            <a:r>
              <a:rPr lang="en-US" sz="1800" dirty="0"/>
              <a:t>,” Tax Notes Federal (March 11, 2024)</a:t>
            </a:r>
          </a:p>
          <a:p>
            <a:endParaRPr lang="en-US" sz="1600" dirty="0"/>
          </a:p>
        </p:txBody>
      </p:sp>
      <p:pic>
        <p:nvPicPr>
          <p:cNvPr id="6" name="Picture 5" descr="A close-up of a white building&#10;&#10;Description automatically generated">
            <a:extLst>
              <a:ext uri="{FF2B5EF4-FFF2-40B4-BE49-F238E27FC236}">
                <a16:creationId xmlns:a16="http://schemas.microsoft.com/office/drawing/2014/main" id="{01E549C1-6DAC-8AED-D480-0E55969FCEB4}"/>
              </a:ext>
            </a:extLst>
          </p:cNvPr>
          <p:cNvPicPr>
            <a:picLocks noChangeAspect="1"/>
          </p:cNvPicPr>
          <p:nvPr/>
        </p:nvPicPr>
        <p:blipFill>
          <a:blip r:embed="rId10"/>
          <a:stretch>
            <a:fillRect/>
          </a:stretch>
        </p:blipFill>
        <p:spPr>
          <a:xfrm>
            <a:off x="9943079" y="791922"/>
            <a:ext cx="3587072" cy="2686842"/>
          </a:xfrm>
          <a:prstGeom prst="rect">
            <a:avLst/>
          </a:prstGeom>
        </p:spPr>
      </p:pic>
    </p:spTree>
    <p:extLst>
      <p:ext uri="{BB962C8B-B14F-4D97-AF65-F5344CB8AC3E}">
        <p14:creationId xmlns:p14="http://schemas.microsoft.com/office/powerpoint/2010/main" val="106325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Initial observations</a:t>
            </a:r>
          </a:p>
        </p:txBody>
      </p:sp>
      <p:sp>
        <p:nvSpPr>
          <p:cNvPr id="5" name="Text Placeholder 4"/>
          <p:cNvSpPr>
            <a:spLocks noGrp="1"/>
          </p:cNvSpPr>
          <p:nvPr>
            <p:ph type="body" sz="quarter" idx="11"/>
          </p:nvPr>
        </p:nvSpPr>
        <p:spPr>
          <a:xfrm>
            <a:off x="1100139" y="1432193"/>
            <a:ext cx="4595582" cy="5472817"/>
          </a:xfrm>
        </p:spPr>
        <p:txBody>
          <a:bodyPr/>
          <a:lstStyle/>
          <a:p>
            <a:r>
              <a:rPr lang="en-US" sz="1800" dirty="0"/>
              <a:t>Standard disclaimers</a:t>
            </a:r>
          </a:p>
          <a:p>
            <a:r>
              <a:rPr lang="en-US" sz="1800" dirty="0"/>
              <a:t>The presentation is intended to be a bi/non-partisan analysis. </a:t>
            </a:r>
          </a:p>
          <a:p>
            <a:r>
              <a:rPr lang="en-US" sz="1800" dirty="0"/>
              <a:t>I’m not selling candidates or sides; they’re all awful</a:t>
            </a:r>
          </a:p>
          <a:p>
            <a:pPr lvl="1"/>
            <a:endParaRPr lang="en-US" sz="1800" dirty="0"/>
          </a:p>
          <a:p>
            <a:pPr lvl="1"/>
            <a:endParaRPr lang="en-US" sz="2000" dirty="0"/>
          </a:p>
          <a:p>
            <a:endParaRPr lang="en-US" sz="2000" dirty="0"/>
          </a:p>
        </p:txBody>
      </p:sp>
    </p:spTree>
    <p:extLst>
      <p:ext uri="{BB962C8B-B14F-4D97-AF65-F5344CB8AC3E}">
        <p14:creationId xmlns:p14="http://schemas.microsoft.com/office/powerpoint/2010/main" val="41078720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533550" y="2465115"/>
            <a:ext cx="11341628" cy="1371600"/>
          </a:xfrm>
        </p:spPr>
        <p:txBody>
          <a:bodyPr/>
          <a:lstStyle/>
          <a:p>
            <a:pPr algn="ctr"/>
            <a:r>
              <a:rPr lang="en-US" sz="5400" dirty="0"/>
              <a:t>So now what???</a:t>
            </a:r>
            <a:endParaRPr lang="en-US" sz="2800" dirty="0"/>
          </a:p>
        </p:txBody>
      </p:sp>
    </p:spTree>
    <p:extLst>
      <p:ext uri="{BB962C8B-B14F-4D97-AF65-F5344CB8AC3E}">
        <p14:creationId xmlns:p14="http://schemas.microsoft.com/office/powerpoint/2010/main" val="5026133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644386" y="1190497"/>
            <a:ext cx="11341628" cy="1371600"/>
          </a:xfrm>
        </p:spPr>
        <p:txBody>
          <a:bodyPr/>
          <a:lstStyle/>
          <a:p>
            <a:pPr algn="ctr"/>
            <a:r>
              <a:rPr lang="en-US" sz="5400" dirty="0"/>
              <a:t>debt limit,</a:t>
            </a:r>
            <a:br>
              <a:rPr lang="en-US" sz="5400" dirty="0"/>
            </a:br>
            <a:r>
              <a:rPr lang="en-US" sz="5400" dirty="0"/>
              <a:t>appropriations,</a:t>
            </a:r>
            <a:br>
              <a:rPr lang="en-US" sz="5400" dirty="0"/>
            </a:br>
            <a:r>
              <a:rPr lang="en-US" sz="5400" dirty="0"/>
              <a:t>and</a:t>
            </a:r>
            <a:br>
              <a:rPr lang="en-US" sz="5400" dirty="0"/>
            </a:br>
            <a:r>
              <a:rPr lang="en-US" sz="5400" dirty="0"/>
              <a:t>the return of the bad chili</a:t>
            </a:r>
          </a:p>
        </p:txBody>
      </p:sp>
    </p:spTree>
    <p:extLst>
      <p:ext uri="{BB962C8B-B14F-4D97-AF65-F5344CB8AC3E}">
        <p14:creationId xmlns:p14="http://schemas.microsoft.com/office/powerpoint/2010/main" val="36125817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100249" y="354688"/>
            <a:ext cx="12268638" cy="532650"/>
          </a:xfrm>
        </p:spPr>
        <p:txBody>
          <a:bodyPr/>
          <a:lstStyle/>
          <a:p>
            <a:pPr marL="142285" indent="-325438" algn="ctr"/>
            <a:r>
              <a:rPr lang="en-US" sz="3200" dirty="0"/>
              <a:t>Budget, appropriations and Debt limit</a:t>
            </a:r>
          </a:p>
          <a:p>
            <a:pPr marL="142285" indent="-325438"/>
            <a:endParaRPr lang="en-US" sz="3200" dirty="0"/>
          </a:p>
        </p:txBody>
      </p:sp>
      <p:sp>
        <p:nvSpPr>
          <p:cNvPr id="5" name="Text Placeholder 4"/>
          <p:cNvSpPr>
            <a:spLocks noGrp="1"/>
          </p:cNvSpPr>
          <p:nvPr>
            <p:ph type="body" sz="quarter" idx="11"/>
          </p:nvPr>
        </p:nvSpPr>
        <p:spPr>
          <a:xfrm>
            <a:off x="842071" y="910066"/>
            <a:ext cx="12946257" cy="5698408"/>
          </a:xfrm>
        </p:spPr>
        <p:txBody>
          <a:bodyPr/>
          <a:lstStyle/>
          <a:p>
            <a:pPr marL="142285" indent="-325438"/>
            <a:r>
              <a:rPr lang="en-US" sz="1600" dirty="0">
                <a:solidFill>
                  <a:srgbClr val="FF0000"/>
                </a:solidFill>
                <a:ea typeface="Times New Roman" panose="02020603050405020304" pitchFamily="18" charset="0"/>
              </a:rPr>
              <a:t>Budget</a:t>
            </a:r>
            <a:r>
              <a:rPr lang="en-US" sz="1600" dirty="0">
                <a:ea typeface="Times New Roman" panose="02020603050405020304" pitchFamily="18" charset="0"/>
              </a:rPr>
              <a:t> </a:t>
            </a:r>
          </a:p>
          <a:p>
            <a:pPr marL="713756" lvl="1" indent="-325438"/>
            <a:r>
              <a:rPr lang="en-US" sz="1600" dirty="0">
                <a:ea typeface="Times New Roman" panose="02020603050405020304" pitchFamily="18" charset="0"/>
              </a:rPr>
              <a:t>Sets broad parameters for Congressional revenue (intake and expenditures)</a:t>
            </a:r>
          </a:p>
          <a:p>
            <a:pPr marL="713756" lvl="1" indent="-325438"/>
            <a:r>
              <a:rPr lang="en-US" sz="1600" dirty="0">
                <a:effectLst/>
                <a:ea typeface="Times New Roman" panose="02020603050405020304" pitchFamily="18" charset="0"/>
              </a:rPr>
              <a:t>Optional:  Congress frequently has not passed one (key advantage = allows “reconciliation” spending)</a:t>
            </a:r>
          </a:p>
          <a:p>
            <a:pPr marL="713756" lvl="1" indent="-325438"/>
            <a:r>
              <a:rPr lang="en-US" sz="1600" b="1" u="sng" dirty="0">
                <a:ea typeface="Times New Roman" panose="02020603050405020304" pitchFamily="18" charset="0"/>
              </a:rPr>
              <a:t>Prediction</a:t>
            </a:r>
            <a:r>
              <a:rPr lang="en-US" sz="1600" dirty="0">
                <a:ea typeface="Times New Roman" panose="02020603050405020304" pitchFamily="18" charset="0"/>
              </a:rPr>
              <a:t>:  </a:t>
            </a:r>
          </a:p>
          <a:p>
            <a:pPr marL="1285228" lvl="2" indent="-325438"/>
            <a:r>
              <a:rPr lang="en-US" sz="1600" dirty="0">
                <a:ea typeface="Times New Roman" panose="02020603050405020304" pitchFamily="18" charset="0"/>
              </a:rPr>
              <a:t>2024:  no budget will pass (election year and split control - House/Senate)</a:t>
            </a:r>
          </a:p>
          <a:p>
            <a:pPr marL="1285228" lvl="2" indent="-325438"/>
            <a:r>
              <a:rPr lang="en-US" sz="1600" dirty="0">
                <a:ea typeface="Times New Roman" panose="02020603050405020304" pitchFamily="18" charset="0"/>
              </a:rPr>
              <a:t>2025:  (1) no budget passes unless one party (D or R) takes </a:t>
            </a:r>
            <a:r>
              <a:rPr lang="en-US" sz="1600" u="sng" dirty="0">
                <a:ea typeface="Times New Roman" panose="02020603050405020304" pitchFamily="18" charset="0"/>
              </a:rPr>
              <a:t>both</a:t>
            </a:r>
            <a:r>
              <a:rPr lang="en-US" sz="1600" dirty="0">
                <a:ea typeface="Times New Roman" panose="02020603050405020304" pitchFamily="18" charset="0"/>
              </a:rPr>
              <a:t> House and Senate; (2) </a:t>
            </a:r>
            <a:r>
              <a:rPr lang="en-US" sz="1600" dirty="0">
                <a:effectLst/>
                <a:ea typeface="Times New Roman" panose="02020603050405020304" pitchFamily="18" charset="0"/>
              </a:rPr>
              <a:t>If either does, </a:t>
            </a:r>
            <a:br>
              <a:rPr lang="en-US" sz="1600" dirty="0">
                <a:effectLst/>
                <a:ea typeface="Times New Roman" panose="02020603050405020304" pitchFamily="18" charset="0"/>
              </a:rPr>
            </a:br>
            <a:r>
              <a:rPr lang="en-US" sz="1600" dirty="0">
                <a:effectLst/>
                <a:ea typeface="Times New Roman" panose="02020603050405020304" pitchFamily="18" charset="0"/>
              </a:rPr>
              <a:t>then budget can pass by majority of House and Senate (POTUS does not get a vote); (3) If budget passes, </a:t>
            </a:r>
            <a:br>
              <a:rPr lang="en-US" sz="1600" dirty="0">
                <a:effectLst/>
                <a:ea typeface="Times New Roman" panose="02020603050405020304" pitchFamily="18" charset="0"/>
              </a:rPr>
            </a:br>
            <a:r>
              <a:rPr lang="en-US" sz="1600" dirty="0">
                <a:effectLst/>
                <a:ea typeface="Times New Roman" panose="02020603050405020304" pitchFamily="18" charset="0"/>
              </a:rPr>
              <a:t>tax bill can clear Senate via “reconciliation” with 51 votes (or 50 if POTUS is same party as Senate majority).</a:t>
            </a:r>
          </a:p>
          <a:p>
            <a:pPr marL="142285" indent="-325438"/>
            <a:r>
              <a:rPr lang="en-US" sz="1600" dirty="0">
                <a:solidFill>
                  <a:srgbClr val="FF0000"/>
                </a:solidFill>
                <a:ea typeface="Times New Roman" panose="02020603050405020304" pitchFamily="18" charset="0"/>
              </a:rPr>
              <a:t>Debt Limit</a:t>
            </a:r>
          </a:p>
          <a:p>
            <a:pPr marL="713756" lvl="1" indent="-325438"/>
            <a:r>
              <a:rPr lang="en-US" sz="1600" dirty="0">
                <a:effectLst/>
                <a:ea typeface="Times New Roman" panose="02020603050405020304" pitchFamily="18" charset="0"/>
              </a:rPr>
              <a:t>Each day, the federal government spends more than it takes in (by a LOT), so the debt level continues to increase.</a:t>
            </a:r>
          </a:p>
          <a:p>
            <a:pPr marL="713756" lvl="1" indent="-325438"/>
            <a:r>
              <a:rPr lang="en-US" sz="1600" dirty="0">
                <a:effectLst/>
                <a:ea typeface="Times New Roman" panose="02020603050405020304" pitchFamily="18" charset="0"/>
              </a:rPr>
              <a:t>Current law caps the federal debt at $31.4 trillion (during last “fiscal cliff” in 2010 it was $14.3 trillion!).  </a:t>
            </a:r>
          </a:p>
          <a:p>
            <a:pPr marL="1285228" lvl="2" indent="-325438"/>
            <a:r>
              <a:rPr lang="en-US" sz="1600" dirty="0">
                <a:ea typeface="Times New Roman" panose="02020603050405020304" pitchFamily="18" charset="0"/>
              </a:rPr>
              <a:t>The U.S. hit that limit in January 2023, so cannot legally borrow more without further legislation</a:t>
            </a:r>
            <a:r>
              <a:rPr lang="en-US" sz="1600" dirty="0">
                <a:effectLst/>
                <a:ea typeface="Times New Roman" panose="02020603050405020304" pitchFamily="18" charset="0"/>
              </a:rPr>
              <a:t>.  </a:t>
            </a:r>
          </a:p>
          <a:p>
            <a:pPr marL="1285228" lvl="2" indent="-325438"/>
            <a:r>
              <a:rPr lang="en-US" sz="1600" dirty="0">
                <a:effectLst/>
                <a:ea typeface="Times New Roman" panose="02020603050405020304" pitchFamily="18" charset="0"/>
              </a:rPr>
              <a:t>Congress thus has two choices: </a:t>
            </a:r>
            <a:br>
              <a:rPr lang="en-US" sz="1600" dirty="0">
                <a:effectLst/>
                <a:ea typeface="Times New Roman" panose="02020603050405020304" pitchFamily="18" charset="0"/>
              </a:rPr>
            </a:br>
            <a:r>
              <a:rPr lang="en-US" sz="1600" dirty="0">
                <a:effectLst/>
                <a:ea typeface="Times New Roman" panose="02020603050405020304" pitchFamily="18" charset="0"/>
              </a:rPr>
              <a:t>(1) Raise the debt ceiling; or (2) </a:t>
            </a:r>
            <a:r>
              <a:rPr lang="en-US" sz="1600" dirty="0">
                <a:ea typeface="Times New Roman" panose="02020603050405020304" pitchFamily="18" charset="0"/>
              </a:rPr>
              <a:t> </a:t>
            </a:r>
            <a:r>
              <a:rPr lang="en-US" sz="1600" dirty="0">
                <a:effectLst/>
                <a:ea typeface="Times New Roman" panose="02020603050405020304" pitchFamily="18" charset="0"/>
              </a:rPr>
              <a:t>Stop spending &gt; revenue (a.k.a. “balance the budget”)</a:t>
            </a:r>
          </a:p>
          <a:p>
            <a:pPr marL="713756" lvl="1" indent="-325438"/>
            <a:r>
              <a:rPr lang="en-US" sz="1600" b="1" u="sng" dirty="0">
                <a:ea typeface="Times New Roman" panose="02020603050405020304" pitchFamily="18" charset="0"/>
              </a:rPr>
              <a:t>Prediction</a:t>
            </a:r>
            <a:r>
              <a:rPr lang="en-US" sz="1600" dirty="0">
                <a:ea typeface="Times New Roman" panose="02020603050405020304" pitchFamily="18" charset="0"/>
              </a:rPr>
              <a:t>:  more “fun” in Jan. 2025 (see “Return of the Bad Chili” – below) </a:t>
            </a:r>
            <a:endParaRPr lang="en-US" sz="1600" b="1" u="sng" dirty="0">
              <a:effectLst/>
              <a:ea typeface="Times New Roman" panose="02020603050405020304" pitchFamily="18" charset="0"/>
            </a:endParaRPr>
          </a:p>
          <a:p>
            <a:pPr marL="142285" indent="-325438"/>
            <a:r>
              <a:rPr lang="en-US" sz="1600" dirty="0">
                <a:solidFill>
                  <a:srgbClr val="FF0000"/>
                </a:solidFill>
                <a:ea typeface="Times New Roman" panose="02020603050405020304" pitchFamily="18" charset="0"/>
              </a:rPr>
              <a:t>Appropriations</a:t>
            </a:r>
          </a:p>
          <a:p>
            <a:pPr marL="713756" lvl="1" indent="-325438"/>
            <a:r>
              <a:rPr lang="en-US" sz="1600" dirty="0">
                <a:effectLst/>
                <a:ea typeface="Times New Roman" panose="02020603050405020304" pitchFamily="18" charset="0"/>
              </a:rPr>
              <a:t>Annual spending bill – done via series of separate bills; one key = annual g</a:t>
            </a:r>
            <a:r>
              <a:rPr lang="en-US" sz="1600" dirty="0">
                <a:ea typeface="Times New Roman" panose="02020603050405020304" pitchFamily="18" charset="0"/>
              </a:rPr>
              <a:t>overnment funding</a:t>
            </a:r>
          </a:p>
          <a:p>
            <a:pPr marL="713756" lvl="1" indent="-325438"/>
            <a:r>
              <a:rPr lang="en-US" sz="1600" dirty="0">
                <a:ea typeface="Times New Roman" panose="02020603050405020304" pitchFamily="18" charset="0"/>
              </a:rPr>
              <a:t>Revenue offsets; procedural requirements apply (House vs. Senate)</a:t>
            </a:r>
          </a:p>
          <a:p>
            <a:pPr marL="713756" lvl="1" indent="-325438"/>
            <a:r>
              <a:rPr lang="en-US" sz="1600" dirty="0">
                <a:ea typeface="Times New Roman" panose="02020603050405020304" pitchFamily="18" charset="0"/>
              </a:rPr>
              <a:t>Does not specify how Government will pay, just how much (and extent of net revenue cost)</a:t>
            </a:r>
          </a:p>
          <a:p>
            <a:pPr marL="713756" lvl="1" indent="-325438"/>
            <a:r>
              <a:rPr lang="en-US" sz="1600" dirty="0">
                <a:effectLst/>
                <a:ea typeface="Times New Roman" panose="02020603050405020304" pitchFamily="18" charset="0"/>
              </a:rPr>
              <a:t>For more</a:t>
            </a:r>
            <a:r>
              <a:rPr lang="en-US" sz="1600" dirty="0">
                <a:ea typeface="Times New Roman" panose="02020603050405020304" pitchFamily="18" charset="0"/>
              </a:rPr>
              <a:t>, see “</a:t>
            </a:r>
            <a:r>
              <a:rPr lang="en-US" sz="1600" dirty="0">
                <a:ea typeface="Times New Roman" panose="02020603050405020304" pitchFamily="18" charset="0"/>
                <a:hlinkClick r:id="rId3"/>
              </a:rPr>
              <a:t>Appropriations 101” from Committee for a Responsible Federal Budget</a:t>
            </a:r>
            <a:endParaRPr lang="en-US" sz="1600" dirty="0">
              <a:ea typeface="Times New Roman" panose="02020603050405020304" pitchFamily="18" charset="0"/>
            </a:endParaRPr>
          </a:p>
          <a:p>
            <a:pPr marL="713756" lvl="1" indent="-325438"/>
            <a:r>
              <a:rPr lang="en-US" sz="1600" b="1" u="sng" dirty="0"/>
              <a:t>Prediction</a:t>
            </a:r>
            <a:r>
              <a:rPr lang="en-US" sz="1600" dirty="0"/>
              <a:t>:  theatrics and deja-vu </a:t>
            </a:r>
            <a:r>
              <a:rPr lang="en-US" sz="1600" dirty="0">
                <a:hlinkClick r:id="rId4"/>
              </a:rPr>
              <a:t>cliff hangers </a:t>
            </a:r>
            <a:r>
              <a:rPr lang="en-US" sz="1600" dirty="0"/>
              <a:t>starting around Labor Day 2024</a:t>
            </a:r>
            <a:endParaRPr lang="en-US" sz="1600" b="1" u="sng" dirty="0"/>
          </a:p>
          <a:p>
            <a:pPr marL="142285" indent="-325438"/>
            <a:endParaRPr lang="en-US" sz="1600" i="1" dirty="0"/>
          </a:p>
          <a:p>
            <a:endParaRPr lang="en-US" sz="1600" dirty="0"/>
          </a:p>
        </p:txBody>
      </p:sp>
      <p:pic>
        <p:nvPicPr>
          <p:cNvPr id="3" name="Picture 2" descr="Cartoon person in a hat&#10;&#10;Description automatically generated">
            <a:extLst>
              <a:ext uri="{FF2B5EF4-FFF2-40B4-BE49-F238E27FC236}">
                <a16:creationId xmlns:a16="http://schemas.microsoft.com/office/drawing/2014/main" id="{88FF6EC3-FCF3-5EAA-6C2E-C5555810BDC4}"/>
              </a:ext>
            </a:extLst>
          </p:cNvPr>
          <p:cNvPicPr>
            <a:picLocks noChangeAspect="1"/>
          </p:cNvPicPr>
          <p:nvPr/>
        </p:nvPicPr>
        <p:blipFill>
          <a:blip r:embed="rId5"/>
          <a:stretch>
            <a:fillRect/>
          </a:stretch>
        </p:blipFill>
        <p:spPr>
          <a:xfrm>
            <a:off x="10832546" y="4678983"/>
            <a:ext cx="2955782" cy="2222748"/>
          </a:xfrm>
          <a:prstGeom prst="rect">
            <a:avLst/>
          </a:prstGeom>
        </p:spPr>
      </p:pic>
    </p:spTree>
    <p:extLst>
      <p:ext uri="{BB962C8B-B14F-4D97-AF65-F5344CB8AC3E}">
        <p14:creationId xmlns:p14="http://schemas.microsoft.com/office/powerpoint/2010/main" val="40941145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07269" y="533549"/>
            <a:ext cx="12268638" cy="532650"/>
          </a:xfrm>
        </p:spPr>
        <p:txBody>
          <a:bodyPr/>
          <a:lstStyle/>
          <a:p>
            <a:pPr marL="142285" indent="-325438" algn="ctr"/>
            <a:r>
              <a:rPr lang="en-US" sz="3200" dirty="0"/>
              <a:t>Debt limit (1)</a:t>
            </a:r>
          </a:p>
        </p:txBody>
      </p:sp>
      <p:sp>
        <p:nvSpPr>
          <p:cNvPr id="5" name="Text Placeholder 4"/>
          <p:cNvSpPr>
            <a:spLocks noGrp="1"/>
          </p:cNvSpPr>
          <p:nvPr>
            <p:ph type="body" sz="quarter" idx="11"/>
          </p:nvPr>
        </p:nvSpPr>
        <p:spPr>
          <a:xfrm>
            <a:off x="842071" y="1265596"/>
            <a:ext cx="12946257" cy="5698408"/>
          </a:xfrm>
        </p:spPr>
        <p:txBody>
          <a:bodyPr/>
          <a:lstStyle/>
          <a:p>
            <a:pPr marL="142285" indent="-325438"/>
            <a:r>
              <a:rPr lang="en-US" sz="2000" dirty="0">
                <a:latin typeface="+mj-lt"/>
                <a:ea typeface="Times New Roman" panose="02020603050405020304" pitchFamily="18" charset="0"/>
              </a:rPr>
              <a:t>Current Status:  extended through January 2025  (i.e., post-election)</a:t>
            </a:r>
          </a:p>
          <a:p>
            <a:pPr marL="142285" indent="-325438"/>
            <a:r>
              <a:rPr lang="en-US" sz="2000" dirty="0">
                <a:latin typeface="+mj-lt"/>
                <a:ea typeface="Times New Roman" panose="02020603050405020304" pitchFamily="18" charset="0"/>
              </a:rPr>
              <a:t>Key System Flaw – the Appropriations process sets spending obligations separately </a:t>
            </a:r>
            <a:br>
              <a:rPr lang="en-US" sz="2000" dirty="0">
                <a:latin typeface="+mj-lt"/>
                <a:ea typeface="Times New Roman" panose="02020603050405020304" pitchFamily="18" charset="0"/>
              </a:rPr>
            </a:br>
            <a:r>
              <a:rPr lang="en-US" sz="2000" dirty="0">
                <a:latin typeface="+mj-lt"/>
                <a:ea typeface="Times New Roman" panose="02020603050405020304" pitchFamily="18" charset="0"/>
              </a:rPr>
              <a:t>    and (even worse) </a:t>
            </a:r>
            <a:r>
              <a:rPr lang="en-US" sz="2000" u="sng" dirty="0">
                <a:latin typeface="+mj-lt"/>
                <a:ea typeface="Times New Roman" panose="02020603050405020304" pitchFamily="18" charset="0"/>
              </a:rPr>
              <a:t>before</a:t>
            </a:r>
            <a:r>
              <a:rPr lang="en-US" sz="2000" dirty="0">
                <a:latin typeface="+mj-lt"/>
                <a:ea typeface="Times New Roman" panose="02020603050405020304" pitchFamily="18" charset="0"/>
              </a:rPr>
              <a:t> means of payment is established</a:t>
            </a:r>
          </a:p>
          <a:p>
            <a:pPr marL="142285" indent="-325438"/>
            <a:r>
              <a:rPr lang="en-US" sz="2000" dirty="0">
                <a:effectLst/>
                <a:latin typeface="+mj-lt"/>
                <a:ea typeface="Times New Roman" panose="02020603050405020304" pitchFamily="18" charset="0"/>
              </a:rPr>
              <a:t>U.S. Government obligations are backed by its “full faith and credit” and include:</a:t>
            </a:r>
          </a:p>
          <a:p>
            <a:pPr marL="713756" lvl="1" indent="-325438"/>
            <a:r>
              <a:rPr lang="en-US" sz="2000" dirty="0">
                <a:latin typeface="+mj-lt"/>
                <a:ea typeface="Times New Roman" panose="02020603050405020304" pitchFamily="18" charset="0"/>
              </a:rPr>
              <a:t>Payment of bondholders</a:t>
            </a:r>
          </a:p>
          <a:p>
            <a:pPr marL="713756" lvl="1" indent="-325438"/>
            <a:r>
              <a:rPr lang="en-US" sz="2000" dirty="0">
                <a:effectLst/>
                <a:latin typeface="+mj-lt"/>
                <a:ea typeface="Times New Roman" panose="02020603050405020304" pitchFamily="18" charset="0"/>
              </a:rPr>
              <a:t>Spending – examples: </a:t>
            </a:r>
          </a:p>
          <a:p>
            <a:pPr marL="1285228" lvl="2" indent="-325438"/>
            <a:r>
              <a:rPr lang="en-US" sz="2000" dirty="0">
                <a:latin typeface="+mj-lt"/>
                <a:ea typeface="Times New Roman" panose="02020603050405020304" pitchFamily="18" charset="0"/>
              </a:rPr>
              <a:t>Domestic (</a:t>
            </a:r>
            <a:r>
              <a:rPr lang="en-US" sz="2000" dirty="0">
                <a:effectLst/>
                <a:latin typeface="+mj-lt"/>
                <a:ea typeface="Times New Roman" panose="02020603050405020304" pitchFamily="18" charset="0"/>
              </a:rPr>
              <a:t>Social security; </a:t>
            </a:r>
            <a:r>
              <a:rPr lang="en-US" sz="2000" dirty="0">
                <a:latin typeface="+mj-lt"/>
                <a:ea typeface="Times New Roman" panose="02020603050405020304" pitchFamily="18" charset="0"/>
              </a:rPr>
              <a:t>Medicaid; </a:t>
            </a:r>
            <a:r>
              <a:rPr lang="en-US" sz="2000" dirty="0">
                <a:effectLst/>
                <a:latin typeface="+mj-lt"/>
                <a:ea typeface="Times New Roman" panose="02020603050405020304" pitchFamily="18" charset="0"/>
              </a:rPr>
              <a:t>Government workers)</a:t>
            </a:r>
          </a:p>
          <a:p>
            <a:pPr marL="1285228" lvl="2" indent="-325438"/>
            <a:r>
              <a:rPr lang="en-US" sz="2000" dirty="0">
                <a:latin typeface="+mj-lt"/>
                <a:ea typeface="Times New Roman" panose="02020603050405020304" pitchFamily="18" charset="0"/>
              </a:rPr>
              <a:t>Military (Israel, Ukraine, Taiwan + whatever is next)</a:t>
            </a:r>
          </a:p>
          <a:p>
            <a:pPr marL="142285" indent="-325438"/>
            <a:r>
              <a:rPr lang="en-US" sz="2000" dirty="0">
                <a:latin typeface="+mj-lt"/>
                <a:ea typeface="Times New Roman" panose="02020603050405020304" pitchFamily="18" charset="0"/>
              </a:rPr>
              <a:t>Key numbers</a:t>
            </a:r>
          </a:p>
          <a:p>
            <a:pPr marL="713756" lvl="1" indent="-325438"/>
            <a:r>
              <a:rPr lang="en-US" sz="2000" dirty="0">
                <a:effectLst/>
                <a:latin typeface="+mj-lt"/>
                <a:ea typeface="Times New Roman" panose="02020603050405020304" pitchFamily="18" charset="0"/>
                <a:hlinkClick r:id="rId3"/>
              </a:rPr>
              <a:t>Current federal debt = $31.46 trillion</a:t>
            </a:r>
            <a:r>
              <a:rPr lang="en-US" sz="2000" dirty="0">
                <a:effectLst/>
                <a:latin typeface="+mj-lt"/>
                <a:ea typeface="Times New Roman" panose="02020603050405020304" pitchFamily="18" charset="0"/>
              </a:rPr>
              <a:t>.  Blame game?</a:t>
            </a:r>
          </a:p>
          <a:p>
            <a:pPr marL="1285228" lvl="2" indent="-325438"/>
            <a:r>
              <a:rPr lang="en-US" sz="2000" dirty="0">
                <a:latin typeface="+mj-lt"/>
                <a:ea typeface="Times New Roman" panose="02020603050405020304" pitchFamily="18" charset="0"/>
              </a:rPr>
              <a:t>George W. Bush + Trump – debt grew by $12.7 trillion</a:t>
            </a:r>
          </a:p>
          <a:p>
            <a:pPr marL="1285228" lvl="2" indent="-325438"/>
            <a:r>
              <a:rPr lang="en-US" sz="2000" u="sng" dirty="0">
                <a:effectLst/>
                <a:latin typeface="+mj-lt"/>
                <a:ea typeface="Times New Roman" panose="02020603050405020304" pitchFamily="18" charset="0"/>
              </a:rPr>
              <a:t>Obama</a:t>
            </a:r>
            <a:r>
              <a:rPr lang="en-US" sz="2000" dirty="0">
                <a:effectLst/>
                <a:latin typeface="+mj-lt"/>
                <a:ea typeface="Times New Roman" panose="02020603050405020304" pitchFamily="18" charset="0"/>
              </a:rPr>
              <a:t> + Biden – </a:t>
            </a:r>
            <a:r>
              <a:rPr lang="en-US" sz="2000" dirty="0">
                <a:latin typeface="+mj-lt"/>
                <a:ea typeface="Times New Roman" panose="02020603050405020304" pitchFamily="18" charset="0"/>
              </a:rPr>
              <a:t>debt grew by $13 trillion</a:t>
            </a:r>
          </a:p>
          <a:p>
            <a:pPr marL="142285" indent="-325438"/>
            <a:r>
              <a:rPr lang="en-US" sz="2000" dirty="0">
                <a:latin typeface="+mj-lt"/>
                <a:ea typeface="Times New Roman" panose="02020603050405020304" pitchFamily="18" charset="0"/>
              </a:rPr>
              <a:t>For an excellent analysis, </a:t>
            </a:r>
            <a:r>
              <a:rPr lang="en-US" sz="2000" u="sng" dirty="0">
                <a:latin typeface="+mj-lt"/>
                <a:ea typeface="Times New Roman" panose="02020603050405020304" pitchFamily="18" charset="0"/>
              </a:rPr>
              <a:t>see </a:t>
            </a:r>
          </a:p>
          <a:p>
            <a:pPr marL="713756" lvl="1" indent="-325438"/>
            <a:r>
              <a:rPr lang="en-US" sz="2000" dirty="0">
                <a:latin typeface="+mj-lt"/>
                <a:ea typeface="Times New Roman" panose="02020603050405020304" pitchFamily="18" charset="0"/>
              </a:rPr>
              <a:t>Sullivan, “</a:t>
            </a:r>
            <a:r>
              <a:rPr lang="en-US" sz="2000" dirty="0">
                <a:latin typeface="+mj-lt"/>
                <a:ea typeface="Times New Roman" panose="02020603050405020304" pitchFamily="18" charset="0"/>
                <a:hlinkClick r:id="rId4"/>
              </a:rPr>
              <a:t>The Great Debt Ceiling Showdown of 2023</a:t>
            </a:r>
            <a:r>
              <a:rPr lang="en-US" sz="2000" dirty="0">
                <a:latin typeface="+mj-lt"/>
                <a:ea typeface="Times New Roman" panose="02020603050405020304" pitchFamily="18" charset="0"/>
              </a:rPr>
              <a:t>,” Tax Notes Federal (Jan. 23, 2023); </a:t>
            </a:r>
          </a:p>
          <a:p>
            <a:pPr marL="713756" lvl="1" indent="-325438"/>
            <a:r>
              <a:rPr lang="en-US" sz="2000" dirty="0">
                <a:latin typeface="+mj-lt"/>
                <a:hlinkClick r:id="rId5"/>
              </a:rPr>
              <a:t>“What is the debt ceiling, and what happens if the U.S. hits it?” </a:t>
            </a:r>
            <a:r>
              <a:rPr lang="en-US" sz="2000" dirty="0">
                <a:latin typeface="+mj-lt"/>
              </a:rPr>
              <a:t>NY Times  (Jan. 18, 2023).</a:t>
            </a:r>
          </a:p>
        </p:txBody>
      </p:sp>
      <p:pic>
        <p:nvPicPr>
          <p:cNvPr id="3" name="Picture 2">
            <a:extLst>
              <a:ext uri="{FF2B5EF4-FFF2-40B4-BE49-F238E27FC236}">
                <a16:creationId xmlns:a16="http://schemas.microsoft.com/office/drawing/2014/main" id="{C59C87B1-A8DB-8602-F595-170D6532F50D}"/>
              </a:ext>
            </a:extLst>
          </p:cNvPr>
          <p:cNvPicPr>
            <a:picLocks noChangeAspect="1"/>
          </p:cNvPicPr>
          <p:nvPr/>
        </p:nvPicPr>
        <p:blipFill>
          <a:blip r:embed="rId6"/>
          <a:stretch>
            <a:fillRect/>
          </a:stretch>
        </p:blipFill>
        <p:spPr>
          <a:xfrm>
            <a:off x="9393382" y="1153663"/>
            <a:ext cx="4837978" cy="3219454"/>
          </a:xfrm>
          <a:prstGeom prst="rect">
            <a:avLst/>
          </a:prstGeom>
        </p:spPr>
      </p:pic>
    </p:spTree>
    <p:extLst>
      <p:ext uri="{BB962C8B-B14F-4D97-AF65-F5344CB8AC3E}">
        <p14:creationId xmlns:p14="http://schemas.microsoft.com/office/powerpoint/2010/main" val="25632936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76258" y="454035"/>
            <a:ext cx="12268638" cy="532650"/>
          </a:xfrm>
        </p:spPr>
        <p:txBody>
          <a:bodyPr/>
          <a:lstStyle/>
          <a:p>
            <a:pPr marL="142285" indent="-325438" algn="ctr"/>
            <a:r>
              <a:rPr lang="en-US" sz="2800" dirty="0"/>
              <a:t>Debt limit (2)</a:t>
            </a:r>
          </a:p>
          <a:p>
            <a:pPr marL="142285" indent="-325438" algn="ctr"/>
            <a:r>
              <a:rPr lang="en-US" sz="2800" dirty="0"/>
              <a:t>coming in January 2025:  fiscal cliff” part ii </a:t>
            </a:r>
          </a:p>
          <a:p>
            <a:pPr marL="142285" indent="-325438" algn="ctr"/>
            <a:r>
              <a:rPr lang="en-US" sz="2800" dirty="0"/>
              <a:t>(or “return of the bad chili”)</a:t>
            </a:r>
          </a:p>
          <a:p>
            <a:pPr marL="142285" indent="-325438"/>
            <a:endParaRPr lang="en-US" sz="3200" dirty="0"/>
          </a:p>
        </p:txBody>
      </p:sp>
      <p:sp>
        <p:nvSpPr>
          <p:cNvPr id="5" name="Text Placeholder 4"/>
          <p:cNvSpPr>
            <a:spLocks noGrp="1"/>
          </p:cNvSpPr>
          <p:nvPr>
            <p:ph type="body" sz="quarter" idx="11"/>
          </p:nvPr>
        </p:nvSpPr>
        <p:spPr>
          <a:xfrm>
            <a:off x="676258" y="1911517"/>
            <a:ext cx="12946257" cy="5698408"/>
          </a:xfrm>
        </p:spPr>
        <p:txBody>
          <a:bodyPr/>
          <a:lstStyle/>
          <a:p>
            <a:pPr marL="142285" indent="-325438"/>
            <a:r>
              <a:rPr lang="en-US" sz="1600" dirty="0">
                <a:effectLst/>
                <a:ea typeface="Times New Roman" panose="02020603050405020304" pitchFamily="18" charset="0"/>
              </a:rPr>
              <a:t>Fiscal Cliff – Part One (2010)</a:t>
            </a:r>
          </a:p>
          <a:p>
            <a:pPr marL="713756" lvl="1" indent="-325438"/>
            <a:r>
              <a:rPr lang="en-US" sz="1600" dirty="0">
                <a:ea typeface="Times New Roman" panose="02020603050405020304" pitchFamily="18" charset="0"/>
              </a:rPr>
              <a:t>August 2, 2011 – Budget Control Act of 2011</a:t>
            </a:r>
          </a:p>
          <a:p>
            <a:pPr marL="1285228" lvl="2" indent="-325438"/>
            <a:r>
              <a:rPr lang="en-US" sz="1600" dirty="0">
                <a:ea typeface="Times New Roman" panose="02020603050405020304" pitchFamily="18" charset="0"/>
              </a:rPr>
              <a:t>Plan A (epic fail)</a:t>
            </a:r>
          </a:p>
          <a:p>
            <a:pPr marL="1285228" lvl="2" indent="-325438"/>
            <a:r>
              <a:rPr lang="en-US" sz="1600" dirty="0">
                <a:ea typeface="Times New Roman" panose="02020603050405020304" pitchFamily="18" charset="0"/>
              </a:rPr>
              <a:t>Sequester </a:t>
            </a:r>
          </a:p>
          <a:p>
            <a:pPr marL="713756" lvl="1" indent="-325438"/>
            <a:r>
              <a:rPr lang="en-US" sz="1600" dirty="0">
                <a:ea typeface="Times New Roman" panose="02020603050405020304" pitchFamily="18" charset="0"/>
              </a:rPr>
              <a:t>August 5, 2011 </a:t>
            </a:r>
            <a:r>
              <a:rPr lang="en-US" sz="1600" dirty="0">
                <a:ea typeface="Times New Roman" panose="02020603050405020304" pitchFamily="18" charset="0"/>
                <a:hlinkClick r:id="rId3"/>
              </a:rPr>
              <a:t>–</a:t>
            </a:r>
            <a:r>
              <a:rPr lang="en-US" sz="1600" dirty="0">
                <a:ea typeface="Times New Roman" panose="02020603050405020304" pitchFamily="18" charset="0"/>
              </a:rPr>
              <a:t> </a:t>
            </a:r>
            <a:r>
              <a:rPr lang="en-US" sz="1600" dirty="0">
                <a:ea typeface="Times New Roman" panose="02020603050405020304" pitchFamily="18" charset="0"/>
                <a:hlinkClick r:id="rId3"/>
              </a:rPr>
              <a:t>Moody’s downgraded US bond ratings from AAA to AA+ </a:t>
            </a:r>
            <a:br>
              <a:rPr lang="en-US" sz="1600" dirty="0">
                <a:ea typeface="Times New Roman" panose="02020603050405020304" pitchFamily="18" charset="0"/>
                <a:hlinkClick r:id="rId3"/>
              </a:rPr>
            </a:br>
            <a:r>
              <a:rPr lang="en-US" sz="1600" dirty="0">
                <a:ea typeface="Times New Roman" panose="02020603050405020304" pitchFamily="18" charset="0"/>
                <a:hlinkClick r:id="rId3"/>
              </a:rPr>
              <a:t>(citing political risk and unsustainable debt increase)</a:t>
            </a:r>
            <a:endParaRPr lang="en-US" sz="1600" dirty="0">
              <a:ea typeface="Times New Roman" panose="02020603050405020304" pitchFamily="18" charset="0"/>
            </a:endParaRPr>
          </a:p>
          <a:p>
            <a:pPr marL="142285" indent="-325438"/>
            <a:r>
              <a:rPr lang="en-US" sz="1600" dirty="0">
                <a:effectLst/>
                <a:ea typeface="Times New Roman" panose="02020603050405020304" pitchFamily="18" charset="0"/>
              </a:rPr>
              <a:t>Fiscal Cliff – Part Two (debt limit reached January 2023)</a:t>
            </a:r>
          </a:p>
          <a:p>
            <a:pPr marL="713756" lvl="1" indent="-325438"/>
            <a:r>
              <a:rPr lang="en-US" sz="1600" dirty="0">
                <a:ea typeface="Times New Roman" panose="02020603050405020304" pitchFamily="18" charset="0"/>
              </a:rPr>
              <a:t>Kevin McCarthy  </a:t>
            </a:r>
            <a:r>
              <a:rPr lang="en-US" sz="1600" dirty="0">
                <a:effectLst/>
                <a:ea typeface="Times New Roman" panose="02020603050405020304" pitchFamily="18" charset="0"/>
              </a:rPr>
              <a:t>Freedom Caucus compromise - leverage for fiscal conservatives</a:t>
            </a:r>
          </a:p>
          <a:p>
            <a:pPr marL="1285228" lvl="2" indent="-325438"/>
            <a:r>
              <a:rPr lang="en-US" sz="1600" dirty="0">
                <a:effectLst/>
                <a:ea typeface="Times New Roman" panose="02020603050405020304" pitchFamily="18" charset="0"/>
              </a:rPr>
              <a:t>Up/down vote on debt limit</a:t>
            </a:r>
          </a:p>
          <a:p>
            <a:pPr marL="1285228" lvl="2" indent="-325438"/>
            <a:r>
              <a:rPr lang="en-US" sz="1600" dirty="0">
                <a:ea typeface="Times New Roman" panose="02020603050405020304" pitchFamily="18" charset="0"/>
              </a:rPr>
              <a:t>Razor thin R majority (same Ds had 2021-22, but Pelosi had strong control over her MOCs)</a:t>
            </a:r>
            <a:endParaRPr lang="en-US" sz="1600" dirty="0">
              <a:effectLst/>
              <a:ea typeface="Times New Roman" panose="02020603050405020304" pitchFamily="18" charset="0"/>
            </a:endParaRPr>
          </a:p>
          <a:p>
            <a:pPr marL="713756" lvl="1" indent="-325438"/>
            <a:r>
              <a:rPr lang="en-US" sz="1600" dirty="0">
                <a:effectLst/>
                <a:ea typeface="Times New Roman" panose="02020603050405020304" pitchFamily="18" charset="0"/>
              </a:rPr>
              <a:t>June 2023 (or later?) – “extraordinary measures” will run out</a:t>
            </a:r>
          </a:p>
          <a:p>
            <a:pPr marL="142285" indent="-325438"/>
            <a:r>
              <a:rPr lang="en-US" sz="1600" dirty="0">
                <a:ea typeface="Times New Roman" panose="02020603050405020304" pitchFamily="18" charset="0"/>
              </a:rPr>
              <a:t>Risks</a:t>
            </a:r>
          </a:p>
          <a:p>
            <a:pPr marL="713756" lvl="1" indent="-325438"/>
            <a:r>
              <a:rPr lang="en-US" sz="1600" dirty="0">
                <a:ea typeface="Times New Roman" panose="02020603050405020304" pitchFamily="18" charset="0"/>
                <a:hlinkClick r:id="rId4"/>
              </a:rPr>
              <a:t>Fitch downgrades US bond rating </a:t>
            </a:r>
            <a:r>
              <a:rPr lang="en-US" sz="1600" dirty="0">
                <a:ea typeface="Times New Roman" panose="02020603050405020304" pitchFamily="18" charset="0"/>
              </a:rPr>
              <a:t>(Aug. 1, 2023)</a:t>
            </a:r>
          </a:p>
          <a:p>
            <a:pPr marL="713756" lvl="1" indent="-325438"/>
            <a:r>
              <a:rPr lang="en-US" sz="1600" dirty="0">
                <a:effectLst/>
                <a:ea typeface="Times New Roman" panose="02020603050405020304" pitchFamily="18" charset="0"/>
              </a:rPr>
              <a:t>Government shutdown</a:t>
            </a:r>
          </a:p>
          <a:p>
            <a:pPr marL="713756" lvl="1" indent="-325438"/>
            <a:r>
              <a:rPr lang="en-US" sz="1600" dirty="0">
                <a:ea typeface="Times New Roman" panose="02020603050405020304" pitchFamily="18" charset="0"/>
              </a:rPr>
              <a:t>Nonpayment of benefits to elderly, poor, etc.</a:t>
            </a:r>
          </a:p>
          <a:p>
            <a:pPr marL="713756" lvl="1" indent="-325438"/>
            <a:r>
              <a:rPr lang="en-US" sz="1600" dirty="0">
                <a:effectLst/>
                <a:ea typeface="Times New Roman" panose="02020603050405020304" pitchFamily="18" charset="0"/>
              </a:rPr>
              <a:t>Military pay and readiness</a:t>
            </a:r>
          </a:p>
          <a:p>
            <a:pPr marL="713756" lvl="1" indent="-325438"/>
            <a:r>
              <a:rPr lang="en-US" sz="1600" dirty="0">
                <a:ea typeface="Times New Roman" panose="02020603050405020304" pitchFamily="18" charset="0"/>
              </a:rPr>
              <a:t>See </a:t>
            </a:r>
            <a:r>
              <a:rPr lang="en-US" sz="1600" dirty="0">
                <a:ea typeface="Times New Roman" panose="02020603050405020304" pitchFamily="18" charset="0"/>
                <a:hlinkClick r:id="rId5"/>
              </a:rPr>
              <a:t>https://www.washingtonpost.com/us-policy/2023/01/13/debt-ceiling-gop-plan/</a:t>
            </a:r>
            <a:r>
              <a:rPr lang="en-US" sz="1600" dirty="0">
                <a:ea typeface="Times New Roman" panose="02020603050405020304" pitchFamily="18" charset="0"/>
              </a:rPr>
              <a:t> </a:t>
            </a:r>
            <a:endParaRPr lang="en-US" sz="1600" dirty="0">
              <a:effectLst/>
              <a:ea typeface="Times New Roman" panose="02020603050405020304" pitchFamily="18" charset="0"/>
            </a:endParaRPr>
          </a:p>
          <a:p>
            <a:pPr marL="142285" indent="-325438"/>
            <a:r>
              <a:rPr lang="en-US" sz="1600" dirty="0">
                <a:latin typeface="+mj-lt"/>
                <a:ea typeface="Times New Roman" panose="02020603050405020304" pitchFamily="18" charset="0"/>
              </a:rPr>
              <a:t>Systemic problem:  spending promises shouldn’t be allowed without approving payment methods at the same time!</a:t>
            </a:r>
            <a:br>
              <a:rPr lang="en-US" sz="1800" dirty="0">
                <a:effectLst/>
                <a:latin typeface="Times New Roman" panose="02020603050405020304" pitchFamily="18" charset="0"/>
                <a:ea typeface="Times New Roman" panose="02020603050405020304" pitchFamily="18" charset="0"/>
              </a:rPr>
            </a:br>
            <a:endParaRPr lang="en-US" sz="2400" i="1" dirty="0"/>
          </a:p>
          <a:p>
            <a:pPr marL="0" indent="0">
              <a:buNone/>
            </a:pPr>
            <a:endParaRPr lang="en-US" sz="2400" i="1" dirty="0"/>
          </a:p>
        </p:txBody>
      </p:sp>
      <p:pic>
        <p:nvPicPr>
          <p:cNvPr id="3" name="Picture 2" descr="A picture containing cup, drink, soup&#10;&#10;Description automatically generated">
            <a:extLst>
              <a:ext uri="{FF2B5EF4-FFF2-40B4-BE49-F238E27FC236}">
                <a16:creationId xmlns:a16="http://schemas.microsoft.com/office/drawing/2014/main" id="{6ED4F008-8018-0780-07F7-AD890043BD01}"/>
              </a:ext>
            </a:extLst>
          </p:cNvPr>
          <p:cNvPicPr>
            <a:picLocks noChangeAspect="1"/>
          </p:cNvPicPr>
          <p:nvPr/>
        </p:nvPicPr>
        <p:blipFill>
          <a:blip r:embed="rId6"/>
          <a:stretch>
            <a:fillRect/>
          </a:stretch>
        </p:blipFill>
        <p:spPr>
          <a:xfrm>
            <a:off x="11520547" y="1354786"/>
            <a:ext cx="2433595" cy="3093968"/>
          </a:xfrm>
          <a:prstGeom prst="rect">
            <a:avLst/>
          </a:prstGeom>
        </p:spPr>
      </p:pic>
    </p:spTree>
    <p:extLst>
      <p:ext uri="{BB962C8B-B14F-4D97-AF65-F5344CB8AC3E}">
        <p14:creationId xmlns:p14="http://schemas.microsoft.com/office/powerpoint/2010/main" val="8183539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42071" y="565047"/>
            <a:ext cx="12268638" cy="532650"/>
          </a:xfrm>
        </p:spPr>
        <p:txBody>
          <a:bodyPr/>
          <a:lstStyle/>
          <a:p>
            <a:pPr marL="142285" indent="-325438" algn="ctr"/>
            <a:r>
              <a:rPr lang="en-US" sz="3200" dirty="0"/>
              <a:t>Appropriations</a:t>
            </a:r>
          </a:p>
        </p:txBody>
      </p:sp>
      <p:sp>
        <p:nvSpPr>
          <p:cNvPr id="5" name="Text Placeholder 4"/>
          <p:cNvSpPr>
            <a:spLocks noGrp="1"/>
          </p:cNvSpPr>
          <p:nvPr>
            <p:ph type="body" sz="quarter" idx="11"/>
          </p:nvPr>
        </p:nvSpPr>
        <p:spPr>
          <a:xfrm>
            <a:off x="842071" y="1265596"/>
            <a:ext cx="12946257" cy="5698408"/>
          </a:xfrm>
        </p:spPr>
        <p:txBody>
          <a:bodyPr/>
          <a:lstStyle/>
          <a:p>
            <a:pPr marL="713756" lvl="1" indent="-325438"/>
            <a:r>
              <a:rPr lang="en-US" sz="2400" dirty="0">
                <a:latin typeface="+mj-lt"/>
              </a:rPr>
              <a:t>FYE September 24, 2024 – PASSED IN MARCH 2024</a:t>
            </a:r>
          </a:p>
          <a:p>
            <a:pPr marL="1285228" lvl="2" indent="-325438"/>
            <a:r>
              <a:rPr lang="en-US" sz="2400" dirty="0">
                <a:latin typeface="+mj-lt"/>
              </a:rPr>
              <a:t>Minibus</a:t>
            </a:r>
          </a:p>
          <a:p>
            <a:pPr marL="1285228" lvl="2" indent="-325438"/>
            <a:r>
              <a:rPr lang="en-US" sz="2400" dirty="0">
                <a:latin typeface="+mj-lt"/>
              </a:rPr>
              <a:t>Omnibus </a:t>
            </a:r>
          </a:p>
          <a:p>
            <a:pPr marL="1285228" lvl="2" indent="-325438"/>
            <a:r>
              <a:rPr lang="en-US" sz="2400" dirty="0">
                <a:latin typeface="+mj-lt"/>
              </a:rPr>
              <a:t>Supplemental</a:t>
            </a:r>
          </a:p>
          <a:p>
            <a:pPr marL="713756" lvl="1" indent="-325438"/>
            <a:r>
              <a:rPr lang="en-US" sz="2400" dirty="0">
                <a:latin typeface="+mj-lt"/>
              </a:rPr>
              <a:t>FYE September 30, 2025</a:t>
            </a:r>
          </a:p>
          <a:p>
            <a:pPr marL="1285228" lvl="2" indent="-325438"/>
            <a:r>
              <a:rPr lang="en-US" sz="2400" dirty="0">
                <a:latin typeface="+mj-lt"/>
              </a:rPr>
              <a:t>Regular deadline (September 30, 2024) is about 5 weeks before November election</a:t>
            </a:r>
          </a:p>
          <a:p>
            <a:pPr marL="1285228" lvl="2" indent="-325438"/>
            <a:r>
              <a:rPr lang="en-US" sz="2400" dirty="0">
                <a:solidFill>
                  <a:srgbClr val="FF0000"/>
                </a:solidFill>
                <a:latin typeface="+mj-lt"/>
              </a:rPr>
              <a:t>Predictions</a:t>
            </a:r>
          </a:p>
          <a:p>
            <a:pPr marL="1938338" lvl="3" indent="-325438"/>
            <a:r>
              <a:rPr lang="en-US" sz="2400" dirty="0">
                <a:latin typeface="+mj-lt"/>
              </a:rPr>
              <a:t>Lots of sabre rattling </a:t>
            </a:r>
          </a:p>
          <a:p>
            <a:pPr marL="1938338" lvl="3" indent="-325438"/>
            <a:r>
              <a:rPr lang="en-US" sz="2400" dirty="0">
                <a:latin typeface="+mj-lt"/>
              </a:rPr>
              <a:t>Then Continuing Resolutions (CRs) beginning after Labor Day</a:t>
            </a:r>
          </a:p>
          <a:p>
            <a:pPr marL="1938338" lvl="3" indent="-325438"/>
            <a:r>
              <a:rPr lang="en-US" sz="2400" dirty="0">
                <a:latin typeface="+mj-lt"/>
              </a:rPr>
              <a:t>Either defer into lame duck (November/December 2024) or into early 2025</a:t>
            </a:r>
          </a:p>
          <a:p>
            <a:pPr marL="1938338" lvl="3" indent="-325438"/>
            <a:r>
              <a:rPr lang="en-US" sz="2400" dirty="0">
                <a:latin typeface="+mj-lt"/>
              </a:rPr>
              <a:t>Possible but very unlikely </a:t>
            </a:r>
          </a:p>
          <a:p>
            <a:pPr marL="2591448" lvl="4" indent="-325438"/>
            <a:r>
              <a:rPr lang="en-US" sz="2400" dirty="0">
                <a:latin typeface="+mj-lt"/>
              </a:rPr>
              <a:t>Government shutdown</a:t>
            </a:r>
          </a:p>
          <a:p>
            <a:pPr marL="2591448" lvl="4" indent="-325438"/>
            <a:r>
              <a:rPr lang="en-US" sz="2400" dirty="0">
                <a:latin typeface="+mj-lt"/>
              </a:rPr>
              <a:t>Or heavens forfend, actual appropriations (i.e., passed on time without CRs)</a:t>
            </a:r>
            <a:endParaRPr lang="en-US" sz="3600" dirty="0"/>
          </a:p>
        </p:txBody>
      </p:sp>
    </p:spTree>
    <p:extLst>
      <p:ext uri="{BB962C8B-B14F-4D97-AF65-F5344CB8AC3E}">
        <p14:creationId xmlns:p14="http://schemas.microsoft.com/office/powerpoint/2010/main" val="4980340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644386" y="1190497"/>
            <a:ext cx="11341628" cy="1371600"/>
          </a:xfrm>
        </p:spPr>
        <p:txBody>
          <a:bodyPr/>
          <a:lstStyle/>
          <a:p>
            <a:pPr algn="ctr"/>
            <a:r>
              <a:rPr lang="en-US" sz="5400" dirty="0"/>
              <a:t>Any tax legislation </a:t>
            </a:r>
            <a:br>
              <a:rPr lang="en-US" sz="5400" dirty="0"/>
            </a:br>
            <a:r>
              <a:rPr lang="en-US" sz="5400" dirty="0"/>
              <a:t>in 2024</a:t>
            </a:r>
            <a:br>
              <a:rPr lang="en-US" sz="5400" dirty="0"/>
            </a:br>
            <a:r>
              <a:rPr lang="en-US" sz="5400" dirty="0"/>
              <a:t>???</a:t>
            </a:r>
            <a:endParaRPr lang="en-US" sz="2800" dirty="0"/>
          </a:p>
        </p:txBody>
      </p:sp>
    </p:spTree>
    <p:extLst>
      <p:ext uri="{BB962C8B-B14F-4D97-AF65-F5344CB8AC3E}">
        <p14:creationId xmlns:p14="http://schemas.microsoft.com/office/powerpoint/2010/main" val="2369838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pPr marL="142285" indent="-325438" algn="ctr"/>
            <a:r>
              <a:rPr lang="en-US" sz="3200" dirty="0"/>
              <a:t>CONVENTIONAL WISDOM</a:t>
            </a:r>
          </a:p>
          <a:p>
            <a:pPr marL="142285" indent="-325438"/>
            <a:endParaRPr lang="en-US" sz="3200" dirty="0"/>
          </a:p>
        </p:txBody>
      </p:sp>
      <p:sp>
        <p:nvSpPr>
          <p:cNvPr id="5" name="Text Placeholder 4"/>
          <p:cNvSpPr>
            <a:spLocks noGrp="1"/>
          </p:cNvSpPr>
          <p:nvPr>
            <p:ph type="body" sz="quarter" idx="11"/>
          </p:nvPr>
        </p:nvSpPr>
        <p:spPr>
          <a:xfrm>
            <a:off x="1035594" y="1323121"/>
            <a:ext cx="12946257" cy="5698408"/>
          </a:xfrm>
        </p:spPr>
        <p:txBody>
          <a:bodyPr/>
          <a:lstStyle/>
          <a:p>
            <a:pPr marL="142285" indent="-325438"/>
            <a:r>
              <a:rPr lang="en-US" sz="2400" dirty="0"/>
              <a:t>Odd numbered years are for legislation</a:t>
            </a:r>
          </a:p>
          <a:p>
            <a:pPr marL="142285" indent="-325438"/>
            <a:r>
              <a:rPr lang="en-US" sz="2400" dirty="0"/>
              <a:t>Even numbered years are for elections</a:t>
            </a:r>
          </a:p>
          <a:p>
            <a:pPr marL="142285" indent="-325438"/>
            <a:r>
              <a:rPr lang="en-US" sz="2400" dirty="0"/>
              <a:t>Also - small number of legislative days remaining</a:t>
            </a:r>
          </a:p>
          <a:p>
            <a:pPr marL="142285" indent="-325438"/>
            <a:r>
              <a:rPr lang="en-US" sz="2400" dirty="0"/>
              <a:t>Timing </a:t>
            </a:r>
          </a:p>
          <a:p>
            <a:pPr marL="713756" lvl="1" indent="-325438"/>
            <a:r>
              <a:rPr lang="en-US" sz="2400" dirty="0"/>
              <a:t>National Conventions (RNC / DNC)</a:t>
            </a:r>
          </a:p>
          <a:p>
            <a:pPr marL="713756" lvl="1" indent="-325438"/>
            <a:r>
              <a:rPr lang="en-US" sz="2400" dirty="0"/>
              <a:t>August recess</a:t>
            </a:r>
          </a:p>
          <a:p>
            <a:pPr marL="713756" lvl="1" indent="-325438"/>
            <a:r>
              <a:rPr lang="en-US" sz="2400" dirty="0"/>
              <a:t>Labor Day </a:t>
            </a:r>
            <a:endParaRPr lang="en-US" sz="1400" dirty="0"/>
          </a:p>
          <a:p>
            <a:pPr marL="142285" indent="-325438"/>
            <a:endParaRPr lang="en-US" sz="1200" dirty="0"/>
          </a:p>
          <a:p>
            <a:endParaRPr lang="en-US" sz="1200" dirty="0"/>
          </a:p>
        </p:txBody>
      </p:sp>
    </p:spTree>
    <p:extLst>
      <p:ext uri="{BB962C8B-B14F-4D97-AF65-F5344CB8AC3E}">
        <p14:creationId xmlns:p14="http://schemas.microsoft.com/office/powerpoint/2010/main" val="3885269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644386" y="1190497"/>
            <a:ext cx="11341628" cy="1371600"/>
          </a:xfrm>
        </p:spPr>
        <p:txBody>
          <a:bodyPr/>
          <a:lstStyle/>
          <a:p>
            <a:pPr marL="142285" indent="-325438" algn="ctr"/>
            <a:r>
              <a:rPr lang="en-US" sz="5400" dirty="0"/>
              <a:t>TAX RELIEF FOR </a:t>
            </a:r>
            <a:br>
              <a:rPr lang="en-US" sz="5400" dirty="0"/>
            </a:br>
            <a:r>
              <a:rPr lang="en-US" sz="5400" dirty="0"/>
              <a:t>AMERICAN FAMILIES AND WORKERS </a:t>
            </a:r>
            <a:br>
              <a:rPr lang="en-US" sz="5400" dirty="0"/>
            </a:br>
            <a:r>
              <a:rPr lang="en-US" sz="5400" dirty="0"/>
              <a:t>ACT </a:t>
            </a:r>
            <a:br>
              <a:rPr lang="en-US" sz="5400" dirty="0"/>
            </a:br>
            <a:r>
              <a:rPr lang="en-US" sz="5400" dirty="0"/>
              <a:t>(H.R. 7024)</a:t>
            </a:r>
          </a:p>
        </p:txBody>
      </p:sp>
    </p:spTree>
    <p:extLst>
      <p:ext uri="{BB962C8B-B14F-4D97-AF65-F5344CB8AC3E}">
        <p14:creationId xmlns:p14="http://schemas.microsoft.com/office/powerpoint/2010/main" val="40564273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pPr marL="142285" indent="-325438" algn="ctr"/>
            <a:r>
              <a:rPr lang="en-US" sz="3200" dirty="0"/>
              <a:t>TAX RELIEF FOR AMERICAN FAMILIES AND WORKERS ACT (H.R. 7024)</a:t>
            </a:r>
          </a:p>
          <a:p>
            <a:pPr marL="142285" indent="-325438" algn="ctr"/>
            <a:r>
              <a:rPr lang="en-US" sz="3200" dirty="0"/>
              <a:t>Key provisions</a:t>
            </a:r>
          </a:p>
          <a:p>
            <a:pPr marL="142285" indent="-325438"/>
            <a:endParaRPr lang="en-US" sz="3200" dirty="0"/>
          </a:p>
        </p:txBody>
      </p:sp>
      <p:sp>
        <p:nvSpPr>
          <p:cNvPr id="5" name="Text Placeholder 4"/>
          <p:cNvSpPr>
            <a:spLocks noGrp="1"/>
          </p:cNvSpPr>
          <p:nvPr>
            <p:ph type="body" sz="quarter" idx="11"/>
          </p:nvPr>
        </p:nvSpPr>
        <p:spPr>
          <a:xfrm>
            <a:off x="842071" y="1898227"/>
            <a:ext cx="12946257" cy="5698408"/>
          </a:xfrm>
        </p:spPr>
        <p:txBody>
          <a:bodyPr/>
          <a:lstStyle/>
          <a:p>
            <a:pPr marL="457200" indent="-457200"/>
            <a:r>
              <a:rPr lang="en-US" sz="2800" dirty="0"/>
              <a:t>Immediate deduction for R&amp;D (vs. 5-year)</a:t>
            </a:r>
          </a:p>
          <a:p>
            <a:pPr marL="457200" indent="-457200"/>
            <a:r>
              <a:rPr lang="en-US" sz="2800" dirty="0"/>
              <a:t>Full and immediate expensing for investments in machines, equipment and vehicles</a:t>
            </a:r>
          </a:p>
          <a:p>
            <a:pPr marL="457200" indent="-457200"/>
            <a:r>
              <a:rPr lang="en-US" sz="2800" dirty="0"/>
              <a:t>Small business expensing cap – increase to $1.29m (from $1m)</a:t>
            </a:r>
          </a:p>
          <a:p>
            <a:pPr marL="457200" indent="-457200"/>
            <a:r>
              <a:rPr lang="en-US" sz="2800" dirty="0"/>
              <a:t>Reporting for businesses using subcontract labor – increase threshold to $1,000 (from $600)</a:t>
            </a:r>
          </a:p>
          <a:p>
            <a:pPr marL="457200" indent="-457200"/>
            <a:r>
              <a:rPr lang="en-US" sz="2800" dirty="0"/>
              <a:t>Expand child tax credit (phased in increase to refundable portion 2023-2025) and other improvements</a:t>
            </a:r>
          </a:p>
          <a:p>
            <a:pPr marL="457200" indent="-457200"/>
            <a:r>
              <a:rPr lang="en-US" sz="2800" dirty="0"/>
              <a:t>Low-income housing tax credit improvements</a:t>
            </a:r>
          </a:p>
          <a:p>
            <a:pPr marL="457200" indent="-457200"/>
            <a:r>
              <a:rPr lang="en-US" sz="2800" dirty="0"/>
              <a:t>Employee retention tax credit (ERC) – set 1/31/24 deadline for backdated claims ($70 billion revenue raiser)</a:t>
            </a:r>
            <a:endParaRPr lang="en-US" sz="1600" dirty="0"/>
          </a:p>
        </p:txBody>
      </p:sp>
    </p:spTree>
    <p:extLst>
      <p:ext uri="{BB962C8B-B14F-4D97-AF65-F5344CB8AC3E}">
        <p14:creationId xmlns:p14="http://schemas.microsoft.com/office/powerpoint/2010/main" val="3167728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Initial observations</a:t>
            </a:r>
          </a:p>
        </p:txBody>
      </p:sp>
      <p:sp>
        <p:nvSpPr>
          <p:cNvPr id="5" name="Text Placeholder 4"/>
          <p:cNvSpPr>
            <a:spLocks noGrp="1"/>
          </p:cNvSpPr>
          <p:nvPr>
            <p:ph type="body" sz="quarter" idx="11"/>
          </p:nvPr>
        </p:nvSpPr>
        <p:spPr>
          <a:xfrm>
            <a:off x="1100139" y="1432193"/>
            <a:ext cx="4595582" cy="5472817"/>
          </a:xfrm>
        </p:spPr>
        <p:txBody>
          <a:bodyPr/>
          <a:lstStyle/>
          <a:p>
            <a:r>
              <a:rPr lang="en-US" sz="1800" dirty="0"/>
              <a:t>Standard disclaimers</a:t>
            </a:r>
          </a:p>
          <a:p>
            <a:r>
              <a:rPr lang="en-US" sz="1800" dirty="0"/>
              <a:t>The presentation is intended to be a bi/non-partisan analysis. </a:t>
            </a:r>
          </a:p>
          <a:p>
            <a:r>
              <a:rPr lang="en-US" sz="1800" dirty="0"/>
              <a:t>I’m not selling candidates or sides; they’re all awful</a:t>
            </a:r>
          </a:p>
          <a:p>
            <a:r>
              <a:rPr lang="en-US" sz="1800" dirty="0"/>
              <a:t>The views expressed here are mine alone and not those of Frantz Ward, the SBCA, </a:t>
            </a:r>
            <a:br>
              <a:rPr lang="en-US" sz="1800" dirty="0"/>
            </a:br>
            <a:r>
              <a:rPr lang="en-US" sz="1800" dirty="0"/>
              <a:t>or of any political party or candidate.</a:t>
            </a:r>
          </a:p>
          <a:p>
            <a:pPr lvl="1"/>
            <a:endParaRPr lang="en-US" sz="1800" dirty="0"/>
          </a:p>
          <a:p>
            <a:pPr lvl="1"/>
            <a:endParaRPr lang="en-US" sz="2000" dirty="0"/>
          </a:p>
          <a:p>
            <a:endParaRPr lang="en-US" sz="2000" dirty="0"/>
          </a:p>
        </p:txBody>
      </p:sp>
      <p:pic>
        <p:nvPicPr>
          <p:cNvPr id="6" name="Picture 5" descr="A poster for a concert&#10;&#10;Description automatically generated">
            <a:extLst>
              <a:ext uri="{FF2B5EF4-FFF2-40B4-BE49-F238E27FC236}">
                <a16:creationId xmlns:a16="http://schemas.microsoft.com/office/drawing/2014/main" id="{D90A18E2-1443-8785-B009-886367A49416}"/>
              </a:ext>
            </a:extLst>
          </p:cNvPr>
          <p:cNvPicPr>
            <a:picLocks noChangeAspect="1"/>
          </p:cNvPicPr>
          <p:nvPr/>
        </p:nvPicPr>
        <p:blipFill>
          <a:blip r:embed="rId3"/>
          <a:stretch>
            <a:fillRect/>
          </a:stretch>
        </p:blipFill>
        <p:spPr>
          <a:xfrm>
            <a:off x="8448675" y="621012"/>
            <a:ext cx="4714895" cy="6101783"/>
          </a:xfrm>
          <a:prstGeom prst="rect">
            <a:avLst/>
          </a:prstGeom>
        </p:spPr>
      </p:pic>
    </p:spTree>
    <p:extLst>
      <p:ext uri="{BB962C8B-B14F-4D97-AF65-F5344CB8AC3E}">
        <p14:creationId xmlns:p14="http://schemas.microsoft.com/office/powerpoint/2010/main" val="511957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pPr marL="142285" indent="-325438" algn="ctr"/>
            <a:r>
              <a:rPr lang="en-US" sz="3200" dirty="0"/>
              <a:t>TAX RELIEF FOR AMERICAN FAMILIES AND WORKERS ACT (H.R. 7024)</a:t>
            </a:r>
          </a:p>
          <a:p>
            <a:pPr marL="142285" indent="-325438" algn="ctr"/>
            <a:r>
              <a:rPr lang="en-US" sz="3200" dirty="0"/>
              <a:t>STATUS</a:t>
            </a:r>
          </a:p>
          <a:p>
            <a:pPr marL="142285" indent="-325438"/>
            <a:endParaRPr lang="en-US" sz="3200" dirty="0"/>
          </a:p>
        </p:txBody>
      </p:sp>
      <p:sp>
        <p:nvSpPr>
          <p:cNvPr id="5" name="Text Placeholder 4"/>
          <p:cNvSpPr>
            <a:spLocks noGrp="1"/>
          </p:cNvSpPr>
          <p:nvPr>
            <p:ph type="body" sz="quarter" idx="11"/>
          </p:nvPr>
        </p:nvSpPr>
        <p:spPr>
          <a:xfrm>
            <a:off x="842071" y="1778748"/>
            <a:ext cx="12946257" cy="5698408"/>
          </a:xfrm>
        </p:spPr>
        <p:txBody>
          <a:bodyPr/>
          <a:lstStyle/>
          <a:p>
            <a:pPr marL="142285" indent="-325438"/>
            <a:r>
              <a:rPr lang="en-US" sz="1800" dirty="0"/>
              <a:t>Passed House (</a:t>
            </a:r>
            <a:r>
              <a:rPr lang="en-US" sz="1800" dirty="0">
                <a:solidFill>
                  <a:srgbClr val="FF0000"/>
                </a:solidFill>
              </a:rPr>
              <a:t>357-70</a:t>
            </a:r>
            <a:r>
              <a:rPr lang="en-US" sz="1800" dirty="0"/>
              <a:t>) on January 31, 2024</a:t>
            </a:r>
          </a:p>
          <a:p>
            <a:pPr marL="142285" indent="-325438"/>
            <a:r>
              <a:rPr lang="en-US" sz="1800" dirty="0"/>
              <a:t>Received in Senate on February 1, 2024; not yet referred to Senate Finance</a:t>
            </a:r>
          </a:p>
          <a:p>
            <a:pPr marL="142285" indent="-325438"/>
            <a:r>
              <a:rPr lang="en-US" sz="1800" dirty="0"/>
              <a:t>Prospects of passage?</a:t>
            </a:r>
          </a:p>
          <a:p>
            <a:pPr marL="713756" lvl="1" indent="-325438"/>
            <a:r>
              <a:rPr lang="en-US" sz="1800" dirty="0"/>
              <a:t>Why House wanted to move quickly </a:t>
            </a:r>
          </a:p>
          <a:p>
            <a:pPr marL="1285228" lvl="2" indent="-325438"/>
            <a:r>
              <a:rPr lang="en-US" sz="1800" dirty="0"/>
              <a:t>Expected change of House control in November 2024</a:t>
            </a:r>
          </a:p>
          <a:p>
            <a:pPr marL="1285228" lvl="2" indent="-325438"/>
            <a:r>
              <a:rPr lang="en-US" sz="1800" dirty="0"/>
              <a:t>Jason Smith (R-Mo., HWM Chair) – represents rural district, unusually focused on workers and families (vs. businesses/investors)</a:t>
            </a:r>
          </a:p>
          <a:p>
            <a:pPr marL="713756" lvl="1" indent="-325438"/>
            <a:r>
              <a:rPr lang="en-US" sz="1800" dirty="0"/>
              <a:t>Why Senate may not (“Rose Garden ceremony”; Rs hope/expect Senate control in November 2024)</a:t>
            </a:r>
          </a:p>
          <a:p>
            <a:pPr marL="1285228" lvl="2" indent="-325438"/>
            <a:r>
              <a:rPr lang="en-US" sz="1800" dirty="0"/>
              <a:t>Sen. Majority Leader Chuck Schumer (D-NY) wants quick passage</a:t>
            </a:r>
          </a:p>
          <a:p>
            <a:pPr marL="1285228" lvl="2" indent="-325438"/>
            <a:r>
              <a:rPr lang="en-US" sz="1800" dirty="0"/>
              <a:t>Rs don’t.  Sen Mike Crapo (R-Idaho, ranking member on SFC) threatens “hundreds of amendments” to tax bill</a:t>
            </a:r>
          </a:p>
          <a:p>
            <a:pPr marL="1285228" lvl="2" indent="-325438"/>
            <a:r>
              <a:rPr lang="en-US" sz="1800" dirty="0"/>
              <a:t>Sen. Chuck Grassley (R-Iowa) says it initially looks good, but jeopardizes GOP efforts to extend other parts of TJCA in 2025</a:t>
            </a:r>
          </a:p>
          <a:p>
            <a:pPr marL="1285228" lvl="2" indent="-325438"/>
            <a:r>
              <a:rPr lang="en-US" sz="1800" dirty="0"/>
              <a:t>“I think from a political standpoint, a lot of Republicans, me included, feel like we’ll have more leverage a year from now than we have today,” Sen. Kevin Cramer (R-N.D.)</a:t>
            </a:r>
          </a:p>
          <a:p>
            <a:pPr marL="142285" indent="-325438"/>
            <a:r>
              <a:rPr lang="en-US" sz="1800" dirty="0"/>
              <a:t>Prediction </a:t>
            </a:r>
          </a:p>
          <a:p>
            <a:pPr marL="713756" lvl="1" indent="-325438"/>
            <a:r>
              <a:rPr lang="en-US" sz="1800" dirty="0">
                <a:hlinkClick r:id="rId3"/>
              </a:rPr>
              <a:t>Ds may force a vote</a:t>
            </a:r>
            <a:r>
              <a:rPr lang="en-US" sz="1800" dirty="0"/>
              <a:t> (Washington Post – 5-2-24)</a:t>
            </a:r>
          </a:p>
          <a:p>
            <a:pPr marL="713756" lvl="1" indent="-325438"/>
            <a:r>
              <a:rPr lang="en-US" sz="1800" dirty="0"/>
              <a:t>Senate Finance Chair Ron Wyden (D-Ore.)  co-authored the bill with Jason Smith </a:t>
            </a:r>
          </a:p>
          <a:p>
            <a:pPr marL="713756" lvl="1" indent="-325438"/>
            <a:r>
              <a:rPr lang="en-US" sz="1800" dirty="0"/>
              <a:t>No other significant tax legislation is likely to pass in 2024</a:t>
            </a:r>
          </a:p>
        </p:txBody>
      </p:sp>
    </p:spTree>
    <p:extLst>
      <p:ext uri="{BB962C8B-B14F-4D97-AF65-F5344CB8AC3E}">
        <p14:creationId xmlns:p14="http://schemas.microsoft.com/office/powerpoint/2010/main" val="35627220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644386" y="1190497"/>
            <a:ext cx="11341628" cy="1371600"/>
          </a:xfrm>
        </p:spPr>
        <p:txBody>
          <a:bodyPr/>
          <a:lstStyle/>
          <a:p>
            <a:pPr marL="142285" indent="-325438" algn="ctr"/>
            <a:r>
              <a:rPr lang="en-US" sz="5400" dirty="0"/>
              <a:t>EXTENDERS?</a:t>
            </a:r>
          </a:p>
        </p:txBody>
      </p:sp>
    </p:spTree>
    <p:extLst>
      <p:ext uri="{BB962C8B-B14F-4D97-AF65-F5344CB8AC3E}">
        <p14:creationId xmlns:p14="http://schemas.microsoft.com/office/powerpoint/2010/main" val="14557830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4000" dirty="0">
                <a:solidFill>
                  <a:srgbClr val="FF0000"/>
                </a:solidFill>
              </a:rPr>
              <a:t>TCJA 2017 – </a:t>
            </a:r>
            <a:r>
              <a:rPr lang="en-US" sz="4000" b="1" dirty="0">
                <a:solidFill>
                  <a:srgbClr val="FF0000"/>
                </a:solidFill>
              </a:rPr>
              <a:t>Individual</a:t>
            </a:r>
            <a:r>
              <a:rPr lang="en-US" sz="4000" dirty="0">
                <a:solidFill>
                  <a:srgbClr val="FF0000"/>
                </a:solidFill>
              </a:rPr>
              <a:t> provisions</a:t>
            </a:r>
          </a:p>
          <a:p>
            <a:r>
              <a:rPr lang="en-US" sz="4000" dirty="0">
                <a:solidFill>
                  <a:srgbClr val="FF0000"/>
                </a:solidFill>
              </a:rPr>
              <a:t>EXPIRING  12/31/2025</a:t>
            </a:r>
          </a:p>
        </p:txBody>
      </p:sp>
      <p:sp>
        <p:nvSpPr>
          <p:cNvPr id="6" name="Text Placeholder 5"/>
          <p:cNvSpPr>
            <a:spLocks noGrp="1"/>
          </p:cNvSpPr>
          <p:nvPr>
            <p:ph type="body" sz="quarter" idx="11"/>
          </p:nvPr>
        </p:nvSpPr>
        <p:spPr>
          <a:xfrm>
            <a:off x="981418" y="2191225"/>
            <a:ext cx="12268200" cy="5075238"/>
          </a:xfrm>
        </p:spPr>
        <p:txBody>
          <a:bodyPr/>
          <a:lstStyle/>
          <a:p>
            <a:r>
              <a:rPr lang="en-US" sz="2000" dirty="0"/>
              <a:t>Lower individual income tax rates; changed brackets</a:t>
            </a:r>
          </a:p>
          <a:p>
            <a:r>
              <a:rPr lang="en-US" sz="2000" dirty="0"/>
              <a:t>Standard deduction increased (e.g., $24k MFJ)</a:t>
            </a:r>
          </a:p>
          <a:p>
            <a:r>
              <a:rPr lang="en-US" sz="2000" dirty="0"/>
              <a:t>Miscellaneous itemized deductions (prev. 2% haircut) eliminated </a:t>
            </a:r>
          </a:p>
          <a:p>
            <a:r>
              <a:rPr lang="en-US" sz="2000" i="1" dirty="0">
                <a:solidFill>
                  <a:schemeClr val="accent6"/>
                </a:solidFill>
              </a:rPr>
              <a:t>Child tax credit expansion **</a:t>
            </a:r>
          </a:p>
          <a:p>
            <a:r>
              <a:rPr lang="en-US" sz="2000" dirty="0"/>
              <a:t>Personal casualty and theft losses disallowed</a:t>
            </a:r>
          </a:p>
          <a:p>
            <a:r>
              <a:rPr lang="en-US" sz="2000" dirty="0">
                <a:solidFill>
                  <a:srgbClr val="0070C0"/>
                </a:solidFill>
              </a:rPr>
              <a:t>SALT deduction limited to $10k (MFJ)</a:t>
            </a:r>
          </a:p>
          <a:p>
            <a:r>
              <a:rPr lang="en-US" sz="2000" dirty="0"/>
              <a:t>Mortgage/home equity interest limited</a:t>
            </a:r>
          </a:p>
          <a:p>
            <a:r>
              <a:rPr lang="en-US" sz="2000" dirty="0"/>
              <a:t>AMT patch (exemption raised)</a:t>
            </a:r>
          </a:p>
          <a:p>
            <a:r>
              <a:rPr lang="en-US" sz="2000" dirty="0">
                <a:solidFill>
                  <a:srgbClr val="FF0000"/>
                </a:solidFill>
              </a:rPr>
              <a:t>Estate/gift/GST tax </a:t>
            </a:r>
            <a:r>
              <a:rPr lang="en-US" sz="2000" dirty="0"/>
              <a:t>– base exemption equivalent doubled (to $10m indexed) </a:t>
            </a:r>
            <a:br>
              <a:rPr lang="en-US" sz="2000" dirty="0"/>
            </a:br>
            <a:r>
              <a:rPr lang="en-US" sz="2000" dirty="0"/>
              <a:t>[effectively means without further legislation, in 1/1/2026 unified EGT credit is cut in half]</a:t>
            </a:r>
          </a:p>
          <a:p>
            <a:r>
              <a:rPr lang="en-US" sz="2000" dirty="0"/>
              <a:t>Temporary 100% expensing of qualified property placed in service 9/28/17-12/31/2023 [this expires sooner]</a:t>
            </a:r>
          </a:p>
          <a:p>
            <a:endParaRPr lang="en-US" sz="2000" dirty="0"/>
          </a:p>
          <a:p>
            <a:pPr marL="0" indent="0">
              <a:buNone/>
            </a:pPr>
            <a:r>
              <a:rPr lang="en-US" sz="2000" b="1" i="1" dirty="0">
                <a:solidFill>
                  <a:schemeClr val="accent6">
                    <a:lumMod val="75000"/>
                  </a:schemeClr>
                </a:solidFill>
              </a:rPr>
              <a:t>** in pending House bill</a:t>
            </a:r>
          </a:p>
          <a:p>
            <a:endParaRPr lang="en-US" sz="2000" dirty="0"/>
          </a:p>
          <a:p>
            <a:endParaRPr lang="en-US" sz="2000" dirty="0"/>
          </a:p>
          <a:p>
            <a:endParaRPr lang="en-US" sz="2000" dirty="0"/>
          </a:p>
          <a:p>
            <a:endParaRPr lang="en-US" sz="2000" dirty="0"/>
          </a:p>
          <a:p>
            <a:endParaRPr lang="en-US" sz="2000" dirty="0"/>
          </a:p>
        </p:txBody>
      </p:sp>
      <p:pic>
        <p:nvPicPr>
          <p:cNvPr id="3" name="Picture 2" descr="A picture containing text, tree, sign, outdoor&#10;&#10;Description automatically generated">
            <a:extLst>
              <a:ext uri="{FF2B5EF4-FFF2-40B4-BE49-F238E27FC236}">
                <a16:creationId xmlns:a16="http://schemas.microsoft.com/office/drawing/2014/main" id="{70BBC080-D9A0-49F2-A475-1F7F6ABB0E3A}"/>
              </a:ext>
            </a:extLst>
          </p:cNvPr>
          <p:cNvPicPr>
            <a:picLocks noChangeAspect="1"/>
          </p:cNvPicPr>
          <p:nvPr/>
        </p:nvPicPr>
        <p:blipFill>
          <a:blip r:embed="rId3"/>
          <a:stretch>
            <a:fillRect/>
          </a:stretch>
        </p:blipFill>
        <p:spPr>
          <a:xfrm>
            <a:off x="9738912" y="603268"/>
            <a:ext cx="4447128" cy="3324228"/>
          </a:xfrm>
          <a:prstGeom prst="rect">
            <a:avLst/>
          </a:prstGeom>
        </p:spPr>
      </p:pic>
    </p:spTree>
    <p:extLst>
      <p:ext uri="{BB962C8B-B14F-4D97-AF65-F5344CB8AC3E}">
        <p14:creationId xmlns:p14="http://schemas.microsoft.com/office/powerpoint/2010/main" val="26104250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4000" dirty="0">
                <a:solidFill>
                  <a:srgbClr val="FF0000"/>
                </a:solidFill>
              </a:rPr>
              <a:t>TCJA 2017 – </a:t>
            </a:r>
            <a:r>
              <a:rPr lang="en-US" sz="4000" b="1" dirty="0">
                <a:solidFill>
                  <a:srgbClr val="FF0000"/>
                </a:solidFill>
              </a:rPr>
              <a:t>BUSINESS</a:t>
            </a:r>
            <a:r>
              <a:rPr lang="en-US" sz="4000" dirty="0">
                <a:solidFill>
                  <a:srgbClr val="FF0000"/>
                </a:solidFill>
              </a:rPr>
              <a:t> PROVISIONS</a:t>
            </a:r>
          </a:p>
          <a:p>
            <a:r>
              <a:rPr lang="en-US" sz="4000" dirty="0">
                <a:solidFill>
                  <a:srgbClr val="FF0000"/>
                </a:solidFill>
              </a:rPr>
              <a:t>EXPIRING  12/31/2025</a:t>
            </a:r>
          </a:p>
        </p:txBody>
      </p:sp>
      <p:sp>
        <p:nvSpPr>
          <p:cNvPr id="6" name="Text Placeholder 5"/>
          <p:cNvSpPr>
            <a:spLocks noGrp="1"/>
          </p:cNvSpPr>
          <p:nvPr>
            <p:ph type="body" sz="quarter" idx="11"/>
          </p:nvPr>
        </p:nvSpPr>
        <p:spPr>
          <a:xfrm>
            <a:off x="822391" y="2265382"/>
            <a:ext cx="12268200" cy="5075238"/>
          </a:xfrm>
        </p:spPr>
        <p:txBody>
          <a:bodyPr/>
          <a:lstStyle/>
          <a:p>
            <a:r>
              <a:rPr lang="en-US" sz="2000" dirty="0"/>
              <a:t>Qualified business income </a:t>
            </a:r>
            <a:r>
              <a:rPr lang="en-US" sz="2000" dirty="0">
                <a:solidFill>
                  <a:srgbClr val="FF0000"/>
                </a:solidFill>
              </a:rPr>
              <a:t>(QBI/§199A) deduction </a:t>
            </a:r>
            <a:br>
              <a:rPr lang="en-US" sz="2000" dirty="0">
                <a:solidFill>
                  <a:srgbClr val="FF0000"/>
                </a:solidFill>
              </a:rPr>
            </a:br>
            <a:r>
              <a:rPr lang="en-US" sz="2000" dirty="0"/>
              <a:t>(evens field for pass throughs and sole proprietorships </a:t>
            </a:r>
            <a:br>
              <a:rPr lang="en-US" sz="2000" dirty="0"/>
            </a:br>
            <a:r>
              <a:rPr lang="en-US" sz="2000" dirty="0"/>
              <a:t>vs. huge TCJA corporate rate reductions)</a:t>
            </a:r>
          </a:p>
          <a:p>
            <a:r>
              <a:rPr lang="en-US" sz="2000" i="1" dirty="0">
                <a:solidFill>
                  <a:schemeClr val="accent6"/>
                </a:solidFill>
              </a:rPr>
              <a:t>Research and development (R&amp;D)</a:t>
            </a:r>
          </a:p>
          <a:p>
            <a:r>
              <a:rPr lang="en-US" sz="2000" i="1" dirty="0">
                <a:solidFill>
                  <a:schemeClr val="accent6"/>
                </a:solidFill>
              </a:rPr>
              <a:t>Bonus depreciation</a:t>
            </a:r>
          </a:p>
          <a:p>
            <a:r>
              <a:rPr lang="en-US" sz="2000" i="1" dirty="0">
                <a:solidFill>
                  <a:schemeClr val="accent6"/>
                </a:solidFill>
              </a:rPr>
              <a:t>Business interest expense</a:t>
            </a:r>
          </a:p>
          <a:p>
            <a:r>
              <a:rPr lang="en-US" sz="2000" i="1" dirty="0">
                <a:solidFill>
                  <a:schemeClr val="accent6"/>
                </a:solidFill>
              </a:rPr>
              <a:t>Limitation on “excess business losses”</a:t>
            </a:r>
          </a:p>
          <a:p>
            <a:r>
              <a:rPr lang="en-US" sz="2000" dirty="0"/>
              <a:t>Foreign-derived intangible income and GILTI deduction (to partially offset new FDII and GILTI inclusion in income); foreign tax credit (FTC) election added</a:t>
            </a:r>
          </a:p>
          <a:p>
            <a:r>
              <a:rPr lang="en-US" sz="2000" dirty="0"/>
              <a:t>NOTE:  many TCJA corporate changes were permanent (i.e., don’t sunset)</a:t>
            </a:r>
          </a:p>
          <a:p>
            <a:endParaRPr lang="en-US" sz="2000" dirty="0"/>
          </a:p>
          <a:p>
            <a:pPr marL="0" indent="0">
              <a:buNone/>
            </a:pPr>
            <a:r>
              <a:rPr lang="en-US" sz="2000" b="1" i="1" dirty="0">
                <a:solidFill>
                  <a:schemeClr val="accent6">
                    <a:lumMod val="75000"/>
                  </a:schemeClr>
                </a:solidFill>
              </a:rPr>
              <a:t>** in pending House bill</a:t>
            </a:r>
          </a:p>
          <a:p>
            <a:pPr marL="0" indent="0">
              <a:buNone/>
            </a:pPr>
            <a:br>
              <a:rPr lang="en-US" sz="2000" dirty="0"/>
            </a:br>
            <a:endParaRPr lang="en-US" sz="2000" dirty="0"/>
          </a:p>
          <a:p>
            <a:endParaRPr lang="en-US" sz="2000" dirty="0"/>
          </a:p>
          <a:p>
            <a:endParaRPr lang="en-US" sz="2000" dirty="0"/>
          </a:p>
          <a:p>
            <a:endParaRPr lang="en-US" sz="2000" dirty="0"/>
          </a:p>
          <a:p>
            <a:endParaRPr lang="en-US" sz="2000" dirty="0"/>
          </a:p>
        </p:txBody>
      </p:sp>
      <p:pic>
        <p:nvPicPr>
          <p:cNvPr id="4" name="Picture 3" descr="Cartoon character with a scared expression&#10;&#10;Description automatically generated">
            <a:extLst>
              <a:ext uri="{FF2B5EF4-FFF2-40B4-BE49-F238E27FC236}">
                <a16:creationId xmlns:a16="http://schemas.microsoft.com/office/drawing/2014/main" id="{46E32A1A-A9F9-FA40-BDDA-492B581C14BD}"/>
              </a:ext>
            </a:extLst>
          </p:cNvPr>
          <p:cNvPicPr>
            <a:picLocks noChangeAspect="1"/>
          </p:cNvPicPr>
          <p:nvPr/>
        </p:nvPicPr>
        <p:blipFill>
          <a:blip r:embed="rId3"/>
          <a:stretch>
            <a:fillRect/>
          </a:stretch>
        </p:blipFill>
        <p:spPr>
          <a:xfrm>
            <a:off x="9505950" y="971550"/>
            <a:ext cx="3584641" cy="3443760"/>
          </a:xfrm>
          <a:prstGeom prst="rect">
            <a:avLst/>
          </a:prstGeom>
        </p:spPr>
      </p:pic>
    </p:spTree>
    <p:extLst>
      <p:ext uri="{BB962C8B-B14F-4D97-AF65-F5344CB8AC3E}">
        <p14:creationId xmlns:p14="http://schemas.microsoft.com/office/powerpoint/2010/main" val="9639991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ack and white logo with a bird&#10;&#10;Description automatically generated">
            <a:extLst>
              <a:ext uri="{FF2B5EF4-FFF2-40B4-BE49-F238E27FC236}">
                <a16:creationId xmlns:a16="http://schemas.microsoft.com/office/drawing/2014/main" id="{7144445A-3C98-A261-BDC6-E9B38F0456D4}"/>
              </a:ext>
            </a:extLst>
          </p:cNvPr>
          <p:cNvPicPr>
            <a:picLocks noChangeAspect="1"/>
          </p:cNvPicPr>
          <p:nvPr/>
        </p:nvPicPr>
        <p:blipFill>
          <a:blip r:embed="rId3"/>
          <a:stretch>
            <a:fillRect/>
          </a:stretch>
        </p:blipFill>
        <p:spPr>
          <a:xfrm>
            <a:off x="11423506" y="3553691"/>
            <a:ext cx="2911736" cy="3098728"/>
          </a:xfrm>
          <a:prstGeom prst="rect">
            <a:avLst/>
          </a:prstGeom>
        </p:spPr>
      </p:pic>
      <p:sp>
        <p:nvSpPr>
          <p:cNvPr id="5" name="Text Placeholder 4"/>
          <p:cNvSpPr>
            <a:spLocks noGrp="1"/>
          </p:cNvSpPr>
          <p:nvPr>
            <p:ph type="body" sz="quarter" idx="10"/>
          </p:nvPr>
        </p:nvSpPr>
        <p:spPr>
          <a:xfrm>
            <a:off x="2944951" y="637727"/>
            <a:ext cx="12268638" cy="532650"/>
          </a:xfrm>
        </p:spPr>
        <p:txBody>
          <a:bodyPr/>
          <a:lstStyle/>
          <a:p>
            <a:r>
              <a:rPr lang="en-US" sz="4000" dirty="0">
                <a:solidFill>
                  <a:srgbClr val="FF0000"/>
                </a:solidFill>
              </a:rPr>
              <a:t>Tax bill and/or extenders - timing</a:t>
            </a:r>
          </a:p>
        </p:txBody>
      </p:sp>
      <p:sp>
        <p:nvSpPr>
          <p:cNvPr id="6" name="Text Placeholder 5"/>
          <p:cNvSpPr>
            <a:spLocks noGrp="1"/>
          </p:cNvSpPr>
          <p:nvPr>
            <p:ph type="body" sz="quarter" idx="11"/>
          </p:nvPr>
        </p:nvSpPr>
        <p:spPr>
          <a:xfrm>
            <a:off x="1100687" y="1462300"/>
            <a:ext cx="12268200" cy="5075238"/>
          </a:xfrm>
        </p:spPr>
        <p:txBody>
          <a:bodyPr/>
          <a:lstStyle/>
          <a:p>
            <a:pPr marL="0" indent="0">
              <a:buNone/>
            </a:pPr>
            <a:br>
              <a:rPr lang="en-US" sz="2000" dirty="0"/>
            </a:br>
            <a:endParaRPr lang="en-US" sz="2000" dirty="0"/>
          </a:p>
          <a:p>
            <a:endParaRPr lang="en-US" sz="2000" dirty="0"/>
          </a:p>
          <a:p>
            <a:endParaRPr lang="en-US" sz="2000" dirty="0"/>
          </a:p>
          <a:p>
            <a:endParaRPr lang="en-US" sz="2000" dirty="0"/>
          </a:p>
          <a:p>
            <a:endParaRPr lang="en-US" sz="2000" dirty="0"/>
          </a:p>
        </p:txBody>
      </p:sp>
      <p:sp>
        <p:nvSpPr>
          <p:cNvPr id="2" name="Text Placeholder 5">
            <a:extLst>
              <a:ext uri="{FF2B5EF4-FFF2-40B4-BE49-F238E27FC236}">
                <a16:creationId xmlns:a16="http://schemas.microsoft.com/office/drawing/2014/main" id="{F8A284FF-9E87-FFCD-228E-C6CA92889200}"/>
              </a:ext>
            </a:extLst>
          </p:cNvPr>
          <p:cNvSpPr txBox="1">
            <a:spLocks/>
          </p:cNvSpPr>
          <p:nvPr/>
        </p:nvSpPr>
        <p:spPr>
          <a:xfrm>
            <a:off x="663365" y="1692062"/>
            <a:ext cx="12268200" cy="5075238"/>
          </a:xfrm>
          <a:prstGeom prst="rect">
            <a:avLst/>
          </a:prstGeom>
        </p:spPr>
        <p:txBody>
          <a:bodyPr/>
          <a:lstStyle>
            <a:lvl1pPr marL="489833" indent="-489833" algn="l" defTabSz="653110" rtl="0" eaLnBrk="1" latinLnBrk="0" hangingPunct="1">
              <a:spcBef>
                <a:spcPct val="20000"/>
              </a:spcBef>
              <a:buClr>
                <a:srgbClr val="1B3668"/>
              </a:buClr>
              <a:buFont typeface="Arial"/>
              <a:buChar char="•"/>
              <a:defRPr sz="3200" kern="1200">
                <a:solidFill>
                  <a:schemeClr val="tx1"/>
                </a:solidFill>
                <a:latin typeface="+mn-lt"/>
                <a:ea typeface="+mn-ea"/>
                <a:cs typeface="+mn-cs"/>
              </a:defRPr>
            </a:lvl1pPr>
            <a:lvl2pPr marL="1061304" indent="-408194" algn="l" defTabSz="653110" rtl="0" eaLnBrk="1" latinLnBrk="0" hangingPunct="1">
              <a:spcBef>
                <a:spcPct val="20000"/>
              </a:spcBef>
              <a:buClr>
                <a:srgbClr val="1B3668"/>
              </a:buClr>
              <a:buFont typeface="Arial"/>
              <a:buChar char="–"/>
              <a:defRPr sz="3200" kern="1200">
                <a:solidFill>
                  <a:schemeClr val="tx1"/>
                </a:solidFill>
                <a:latin typeface="+mn-lt"/>
                <a:ea typeface="+mn-ea"/>
                <a:cs typeface="+mn-cs"/>
              </a:defRPr>
            </a:lvl2pPr>
            <a:lvl3pPr marL="1632776" indent="-326555" algn="l" defTabSz="653110" rtl="0" eaLnBrk="1" latinLnBrk="0" hangingPunct="1">
              <a:spcBef>
                <a:spcPct val="20000"/>
              </a:spcBef>
              <a:buClr>
                <a:srgbClr val="1B3668"/>
              </a:buClr>
              <a:buFont typeface="Arial"/>
              <a:buChar char="•"/>
              <a:defRPr sz="3200" kern="1200">
                <a:solidFill>
                  <a:schemeClr val="tx1"/>
                </a:solidFill>
                <a:latin typeface="+mn-lt"/>
                <a:ea typeface="+mn-ea"/>
                <a:cs typeface="+mn-cs"/>
              </a:defRPr>
            </a:lvl3pPr>
            <a:lvl4pPr marL="2285886" indent="-326555" algn="l" defTabSz="653110" rtl="0" eaLnBrk="1" latinLnBrk="0" hangingPunct="1">
              <a:spcBef>
                <a:spcPct val="20000"/>
              </a:spcBef>
              <a:buClr>
                <a:srgbClr val="1B3668"/>
              </a:buClr>
              <a:buFont typeface="Arial"/>
              <a:buChar char="–"/>
              <a:defRPr sz="3200" kern="1200">
                <a:solidFill>
                  <a:schemeClr val="tx1"/>
                </a:solidFill>
                <a:latin typeface="+mn-lt"/>
                <a:ea typeface="+mn-ea"/>
                <a:cs typeface="+mn-cs"/>
              </a:defRPr>
            </a:lvl4pPr>
            <a:lvl5pPr marL="2938996" indent="-326555" algn="l" defTabSz="653110" rtl="0" eaLnBrk="1" latinLnBrk="0" hangingPunct="1">
              <a:spcBef>
                <a:spcPct val="20000"/>
              </a:spcBef>
              <a:buClr>
                <a:srgbClr val="1B3668"/>
              </a:buClr>
              <a:buFont typeface="Arial"/>
              <a:buChar char="»"/>
              <a:defRPr sz="3200" kern="1200">
                <a:solidFill>
                  <a:schemeClr val="tx1"/>
                </a:solidFill>
                <a:latin typeface="+mn-lt"/>
                <a:ea typeface="+mn-ea"/>
                <a:cs typeface="+mn-cs"/>
              </a:defRPr>
            </a:lvl5pPr>
            <a:lvl6pPr marL="3592106" indent="-326555" algn="l" defTabSz="653110" rtl="0" eaLnBrk="1" latinLnBrk="0" hangingPunct="1">
              <a:spcBef>
                <a:spcPct val="20000"/>
              </a:spcBef>
              <a:buFont typeface="Arial"/>
              <a:buChar char="•"/>
              <a:defRPr sz="2900" kern="1200">
                <a:solidFill>
                  <a:schemeClr val="tx1"/>
                </a:solidFill>
                <a:latin typeface="+mn-lt"/>
                <a:ea typeface="+mn-ea"/>
                <a:cs typeface="+mn-cs"/>
              </a:defRPr>
            </a:lvl6pPr>
            <a:lvl7pPr marL="4245216" indent="-326555" algn="l" defTabSz="653110" rtl="0" eaLnBrk="1" latinLnBrk="0" hangingPunct="1">
              <a:spcBef>
                <a:spcPct val="20000"/>
              </a:spcBef>
              <a:buFont typeface="Arial"/>
              <a:buChar char="•"/>
              <a:defRPr sz="2900" kern="1200">
                <a:solidFill>
                  <a:schemeClr val="tx1"/>
                </a:solidFill>
                <a:latin typeface="+mn-lt"/>
                <a:ea typeface="+mn-ea"/>
                <a:cs typeface="+mn-cs"/>
              </a:defRPr>
            </a:lvl7pPr>
            <a:lvl8pPr marL="4898327" indent="-326555" algn="l" defTabSz="653110" rtl="0" eaLnBrk="1" latinLnBrk="0" hangingPunct="1">
              <a:spcBef>
                <a:spcPct val="20000"/>
              </a:spcBef>
              <a:buFont typeface="Arial"/>
              <a:buChar char="•"/>
              <a:defRPr sz="2900" kern="1200">
                <a:solidFill>
                  <a:schemeClr val="tx1"/>
                </a:solidFill>
                <a:latin typeface="+mn-lt"/>
                <a:ea typeface="+mn-ea"/>
                <a:cs typeface="+mn-cs"/>
              </a:defRPr>
            </a:lvl8pPr>
            <a:lvl9pPr marL="5551437" indent="-326555" algn="l" defTabSz="653110" rtl="0" eaLnBrk="1" latinLnBrk="0" hangingPunct="1">
              <a:spcBef>
                <a:spcPct val="20000"/>
              </a:spcBef>
              <a:buFont typeface="Arial"/>
              <a:buChar char="•"/>
              <a:defRPr sz="2900" kern="1200">
                <a:solidFill>
                  <a:schemeClr val="tx1"/>
                </a:solidFill>
                <a:latin typeface="+mn-lt"/>
                <a:ea typeface="+mn-ea"/>
                <a:cs typeface="+mn-cs"/>
              </a:defRPr>
            </a:lvl9pPr>
          </a:lstStyle>
          <a:p>
            <a:r>
              <a:rPr lang="en-US" sz="2800" dirty="0"/>
              <a:t>2024?  Probably only via the pending House bill (H.R. 7024) (see prior slide)</a:t>
            </a:r>
          </a:p>
          <a:p>
            <a:pPr lvl="1"/>
            <a:r>
              <a:rPr lang="en-US" sz="2800" dirty="0"/>
              <a:t>Earliest:  June-July 2024</a:t>
            </a:r>
          </a:p>
          <a:p>
            <a:pPr lvl="1"/>
            <a:r>
              <a:rPr lang="en-US" sz="2800" dirty="0"/>
              <a:t>More likely:  after Labor Day (past conventions and August recess)</a:t>
            </a:r>
          </a:p>
          <a:p>
            <a:pPr lvl="1"/>
            <a:r>
              <a:rPr lang="en-US" sz="2800" dirty="0"/>
              <a:t>Conceivable: lame duck (December 2024+)</a:t>
            </a:r>
          </a:p>
          <a:p>
            <a:r>
              <a:rPr lang="en-US" sz="2800" dirty="0"/>
              <a:t>2025+</a:t>
            </a:r>
          </a:p>
          <a:p>
            <a:pPr lvl="1"/>
            <a:r>
              <a:rPr lang="en-US" sz="2800" dirty="0"/>
              <a:t>Otherwise:  reboot and start again in 2025 </a:t>
            </a:r>
            <a:br>
              <a:rPr lang="en-US" sz="2800" dirty="0"/>
            </a:br>
            <a:r>
              <a:rPr lang="en-US" sz="2800" dirty="0"/>
              <a:t>= the annual running of the lobbyists to Washington</a:t>
            </a:r>
          </a:p>
          <a:p>
            <a:pPr lvl="1"/>
            <a:r>
              <a:rPr lang="en-US" sz="2800" dirty="0"/>
              <a:t>Then probably nothing until 3</a:t>
            </a:r>
            <a:r>
              <a:rPr lang="en-US" sz="2800" baseline="30000" dirty="0"/>
              <a:t>rd</a:t>
            </a:r>
            <a:r>
              <a:rPr lang="en-US" sz="2800" dirty="0"/>
              <a:t> (or more likely 4</a:t>
            </a:r>
            <a:r>
              <a:rPr lang="en-US" sz="2800" baseline="30000" dirty="0"/>
              <a:t>th</a:t>
            </a:r>
            <a:r>
              <a:rPr lang="en-US" sz="2800" dirty="0"/>
              <a:t>) quarter of 2025</a:t>
            </a:r>
            <a:br>
              <a:rPr lang="en-US" sz="2800" dirty="0"/>
            </a:br>
            <a:r>
              <a:rPr lang="en-US" sz="2800" dirty="0"/>
              <a:t>or even 1</a:t>
            </a:r>
            <a:r>
              <a:rPr lang="en-US" sz="2800" baseline="30000" dirty="0"/>
              <a:t>st</a:t>
            </a:r>
            <a:r>
              <a:rPr lang="en-US" sz="2800" dirty="0"/>
              <a:t> to 2</a:t>
            </a:r>
            <a:r>
              <a:rPr lang="en-US" sz="2800" baseline="30000" dirty="0"/>
              <a:t>nd</a:t>
            </a:r>
            <a:r>
              <a:rPr lang="en-US" sz="2800" dirty="0"/>
              <a:t> quarter of 2026 (with retroactive effect)</a:t>
            </a:r>
            <a:endParaRPr lang="en-US" sz="2400" dirty="0"/>
          </a:p>
          <a:p>
            <a:pPr marL="0" indent="0">
              <a:buFont typeface="Arial"/>
              <a:buNone/>
            </a:pPr>
            <a:br>
              <a:rPr lang="en-US" sz="2400" dirty="0"/>
            </a:br>
            <a:endParaRPr lang="en-US" sz="2400" dirty="0"/>
          </a:p>
          <a:p>
            <a:endParaRPr lang="en-US" sz="2400" dirty="0"/>
          </a:p>
          <a:p>
            <a:endParaRPr lang="en-US" sz="2400" dirty="0"/>
          </a:p>
          <a:p>
            <a:endParaRPr lang="en-US" sz="2400" dirty="0"/>
          </a:p>
          <a:p>
            <a:endParaRPr lang="en-US" sz="2400" dirty="0"/>
          </a:p>
        </p:txBody>
      </p:sp>
    </p:spTree>
    <p:extLst>
      <p:ext uri="{BB962C8B-B14F-4D97-AF65-F5344CB8AC3E}">
        <p14:creationId xmlns:p14="http://schemas.microsoft.com/office/powerpoint/2010/main" val="18961259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644386" y="1190497"/>
            <a:ext cx="11341628" cy="1371600"/>
          </a:xfrm>
        </p:spPr>
        <p:txBody>
          <a:bodyPr/>
          <a:lstStyle/>
          <a:p>
            <a:pPr marL="142285" indent="-325438" algn="ctr"/>
            <a:r>
              <a:rPr lang="en-US" sz="5400" dirty="0"/>
              <a:t>Corporate transparency act:</a:t>
            </a:r>
            <a:br>
              <a:rPr lang="en-US" sz="5400" dirty="0"/>
            </a:br>
            <a:br>
              <a:rPr lang="en-US" sz="5400" dirty="0"/>
            </a:br>
            <a:r>
              <a:rPr lang="en-US" sz="5400" dirty="0"/>
              <a:t>pending legislation</a:t>
            </a:r>
          </a:p>
        </p:txBody>
      </p:sp>
    </p:spTree>
    <p:extLst>
      <p:ext uri="{BB962C8B-B14F-4D97-AF65-F5344CB8AC3E}">
        <p14:creationId xmlns:p14="http://schemas.microsoft.com/office/powerpoint/2010/main" val="30547882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100249" y="354688"/>
            <a:ext cx="12268638" cy="532650"/>
          </a:xfrm>
        </p:spPr>
        <p:txBody>
          <a:bodyPr/>
          <a:lstStyle/>
          <a:p>
            <a:pPr marL="142285" indent="-325438" algn="ctr"/>
            <a:r>
              <a:rPr lang="en-US" sz="2800" dirty="0"/>
              <a:t>Corporate transparency act:  </a:t>
            </a:r>
          </a:p>
          <a:p>
            <a:pPr marL="142285" indent="-325438" algn="ctr"/>
            <a:r>
              <a:rPr lang="en-US" sz="2800" dirty="0"/>
              <a:t>Pending legislation</a:t>
            </a:r>
          </a:p>
          <a:p>
            <a:pPr marL="142285" indent="-325438"/>
            <a:endParaRPr lang="en-US" sz="3200" dirty="0"/>
          </a:p>
        </p:txBody>
      </p:sp>
      <p:sp>
        <p:nvSpPr>
          <p:cNvPr id="5" name="Text Placeholder 4"/>
          <p:cNvSpPr>
            <a:spLocks noGrp="1"/>
          </p:cNvSpPr>
          <p:nvPr>
            <p:ph type="body" sz="quarter" idx="11"/>
          </p:nvPr>
        </p:nvSpPr>
        <p:spPr>
          <a:xfrm>
            <a:off x="761439" y="1568273"/>
            <a:ext cx="12946257" cy="5698408"/>
          </a:xfrm>
        </p:spPr>
        <p:txBody>
          <a:bodyPr/>
          <a:lstStyle/>
          <a:p>
            <a:pPr marL="142285" indent="-325438"/>
            <a:r>
              <a:rPr lang="en-US" sz="1600" dirty="0"/>
              <a:t>Protect Small Business and Prevent Illicit Financial Activity Act (H.R. 5119; S.3625)</a:t>
            </a:r>
          </a:p>
          <a:p>
            <a:pPr marL="713756" lvl="1" indent="-325438"/>
            <a:r>
              <a:rPr lang="en-US" sz="1600" dirty="0"/>
              <a:t>Passed House (420-1) on December 12, 2023; currently in Senate (Committee on Banking, Housing and Urban Affairs)</a:t>
            </a:r>
          </a:p>
          <a:p>
            <a:pPr marL="713756" lvl="1" indent="-325438"/>
            <a:r>
              <a:rPr lang="en-US" sz="1600" dirty="0"/>
              <a:t>Limited bill -- key provisions:</a:t>
            </a:r>
          </a:p>
          <a:p>
            <a:pPr marL="1285228" lvl="2" indent="-325438"/>
            <a:r>
              <a:rPr lang="en-US" sz="1600" dirty="0"/>
              <a:t>Clarifies Treasury cannot shorten or otherwise adjust any reporting deadlines</a:t>
            </a:r>
          </a:p>
          <a:p>
            <a:pPr marL="1285228" lvl="2" indent="-325438"/>
            <a:r>
              <a:rPr lang="en-US" sz="1600" dirty="0"/>
              <a:t>Changes in reporting deadlines</a:t>
            </a:r>
          </a:p>
          <a:p>
            <a:pPr marL="1938338" lvl="3" indent="-325438"/>
            <a:r>
              <a:rPr lang="en-US" sz="1600" dirty="0"/>
              <a:t>Existing entities:  extends due date for CTA reporting to 2 years after Final Regulations are issued</a:t>
            </a:r>
          </a:p>
          <a:p>
            <a:pPr marL="1938338" lvl="3" indent="-325438"/>
            <a:r>
              <a:rPr lang="en-US" sz="1600" dirty="0"/>
              <a:t>New entities:  expands deadline to 90 days (currently 90 days for new 2024 entities and 30 days after)</a:t>
            </a:r>
          </a:p>
          <a:p>
            <a:pPr marL="1938338" lvl="3" indent="-325438"/>
            <a:r>
              <a:rPr lang="en-US" sz="1600" dirty="0"/>
              <a:t>Changes in beneficial ownership information:  shortens deadline to 90 days after change (currently 1 year)</a:t>
            </a:r>
          </a:p>
          <a:p>
            <a:pPr marL="1285228" lvl="2" indent="-325438"/>
            <a:r>
              <a:rPr lang="en-US" sz="1600" dirty="0"/>
              <a:t>Provision for Reporting Company inability to obtain required information on beneficial owners </a:t>
            </a:r>
            <a:br>
              <a:rPr lang="en-US" sz="1600" dirty="0"/>
            </a:br>
            <a:r>
              <a:rPr lang="en-US" sz="1600" dirty="0"/>
              <a:t>(draft legislation currently contains typo – should say “prevent” instead of “permit”)</a:t>
            </a:r>
          </a:p>
          <a:p>
            <a:r>
              <a:rPr lang="en-US" sz="1600" dirty="0">
                <a:hlinkClick r:id="rId3"/>
              </a:rPr>
              <a:t>H.R. 8147</a:t>
            </a:r>
            <a:r>
              <a:rPr lang="en-US" sz="1600" dirty="0"/>
              <a:t> (To Repeal the Corporate Transparency Act) (4/29/24)</a:t>
            </a:r>
          </a:p>
          <a:p>
            <a:pPr lvl="1"/>
            <a:r>
              <a:rPr lang="en-US" sz="1600" dirty="0"/>
              <a:t>Sponsor:  Rep. Warren Davison (R-OH (Dayton)); 16 co-sponsors (currently all Rs) </a:t>
            </a:r>
          </a:p>
          <a:p>
            <a:pPr lvl="1"/>
            <a:r>
              <a:rPr lang="en-US" sz="1600" dirty="0"/>
              <a:t>Referred to House Financial Services Committee </a:t>
            </a:r>
          </a:p>
          <a:p>
            <a:pPr lvl="1"/>
            <a:r>
              <a:rPr lang="en-US" sz="1600" dirty="0">
                <a:hlinkClick r:id="rId4"/>
              </a:rPr>
              <a:t>House Small Business Committee hearing</a:t>
            </a:r>
            <a:r>
              <a:rPr lang="en-US" sz="1600" dirty="0"/>
              <a:t>  (4/30/24)</a:t>
            </a:r>
          </a:p>
          <a:p>
            <a:r>
              <a:rPr lang="en-US" sz="1600" dirty="0">
                <a:hlinkClick r:id="rId5"/>
              </a:rPr>
              <a:t>S.4297</a:t>
            </a:r>
            <a:r>
              <a:rPr lang="en-US" sz="1600" dirty="0"/>
              <a:t> (“Repealing Big Brother Overreach Act”) (5/9/24)</a:t>
            </a:r>
          </a:p>
          <a:p>
            <a:pPr lvl="1"/>
            <a:r>
              <a:rPr lang="en-US" sz="1600" dirty="0"/>
              <a:t>Sponsor:  Sen. Tommy Tuberville; 8 co-sponsors (currently all Rs; includes JD Vance (R-OH)  </a:t>
            </a:r>
            <a:endParaRPr lang="en-US" sz="1200" dirty="0"/>
          </a:p>
        </p:txBody>
      </p:sp>
    </p:spTree>
    <p:extLst>
      <p:ext uri="{BB962C8B-B14F-4D97-AF65-F5344CB8AC3E}">
        <p14:creationId xmlns:p14="http://schemas.microsoft.com/office/powerpoint/2010/main" val="8789301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Legislation 2024-fwd</a:t>
            </a:r>
            <a:br>
              <a:rPr lang="en-US" dirty="0"/>
            </a:br>
            <a:r>
              <a:rPr lang="en-US" dirty="0"/>
              <a:t>social and other factors</a:t>
            </a:r>
            <a:br>
              <a:rPr lang="en-US" dirty="0"/>
            </a:br>
            <a:r>
              <a:rPr lang="en-US" dirty="0"/>
              <a:t>	</a:t>
            </a:r>
            <a:r>
              <a:rPr lang="en-US" sz="3600" dirty="0"/>
              <a:t>(laws follow the people)</a:t>
            </a:r>
          </a:p>
        </p:txBody>
      </p:sp>
    </p:spTree>
    <p:extLst>
      <p:ext uri="{BB962C8B-B14F-4D97-AF65-F5344CB8AC3E}">
        <p14:creationId xmlns:p14="http://schemas.microsoft.com/office/powerpoint/2010/main" val="14792606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100249" y="298722"/>
            <a:ext cx="12268638" cy="532650"/>
          </a:xfrm>
        </p:spPr>
        <p:txBody>
          <a:bodyPr/>
          <a:lstStyle/>
          <a:p>
            <a:pPr marL="142285" indent="-325438" algn="ctr"/>
            <a:r>
              <a:rPr lang="en-US" sz="3200" dirty="0"/>
              <a:t>policy issues</a:t>
            </a:r>
          </a:p>
          <a:p>
            <a:pPr marL="142285" indent="-325438"/>
            <a:endParaRPr lang="en-US" sz="3200" dirty="0"/>
          </a:p>
        </p:txBody>
      </p:sp>
      <p:sp>
        <p:nvSpPr>
          <p:cNvPr id="5" name="Text Placeholder 4"/>
          <p:cNvSpPr>
            <a:spLocks noGrp="1"/>
          </p:cNvSpPr>
          <p:nvPr>
            <p:ph type="body" sz="quarter" idx="11"/>
          </p:nvPr>
        </p:nvSpPr>
        <p:spPr>
          <a:xfrm>
            <a:off x="842071" y="1265596"/>
            <a:ext cx="12946257" cy="5698408"/>
          </a:xfrm>
        </p:spPr>
        <p:txBody>
          <a:bodyPr/>
          <a:lstStyle/>
          <a:p>
            <a:pPr marL="142285" indent="-325438"/>
            <a:r>
              <a:rPr lang="en-US" sz="1800" dirty="0">
                <a:hlinkClick r:id="rId3"/>
              </a:rPr>
              <a:t>Economy</a:t>
            </a:r>
            <a:r>
              <a:rPr lang="en-US" sz="1800" dirty="0"/>
              <a:t> – </a:t>
            </a:r>
          </a:p>
          <a:p>
            <a:pPr marL="713756" lvl="1" indent="-325438"/>
            <a:r>
              <a:rPr lang="en-US" sz="1800" dirty="0"/>
              <a:t>Inflation</a:t>
            </a:r>
          </a:p>
          <a:p>
            <a:pPr marL="713756" lvl="1" indent="-325438"/>
            <a:r>
              <a:rPr lang="en-US" sz="1800" dirty="0"/>
              <a:t>Unemployment (low but uneven)</a:t>
            </a:r>
          </a:p>
          <a:p>
            <a:pPr marL="713756" lvl="1" indent="-325438"/>
            <a:r>
              <a:rPr lang="en-US" sz="1800" dirty="0"/>
              <a:t>Labor unions - railroad/UPS strikes were narrowly averted (what if another pre Nov.)?</a:t>
            </a:r>
          </a:p>
          <a:p>
            <a:pPr marL="142285" indent="-325438"/>
            <a:r>
              <a:rPr lang="en-US" sz="1800" dirty="0"/>
              <a:t>Legislation – </a:t>
            </a:r>
          </a:p>
          <a:p>
            <a:pPr marL="713756" lvl="1" indent="-325438"/>
            <a:r>
              <a:rPr lang="en-US" sz="1800" dirty="0"/>
              <a:t>Policy vs. Bacon</a:t>
            </a:r>
          </a:p>
          <a:p>
            <a:pPr marL="1025525" lvl="2" indent="-325438"/>
            <a:r>
              <a:rPr lang="en-US" sz="1800" dirty="0"/>
              <a:t>Policy successes – watered down because of 50/50 Senate (frustrated Progressives)</a:t>
            </a:r>
          </a:p>
          <a:p>
            <a:pPr marL="1025525" lvl="2" indent="-325438"/>
            <a:r>
              <a:rPr lang="en-US" sz="1800" dirty="0"/>
              <a:t>Bacon (regional – e.g., Ohio and CHIPs Act)</a:t>
            </a:r>
          </a:p>
          <a:p>
            <a:pPr marL="1678635" lvl="3" indent="-325438"/>
            <a:r>
              <a:rPr lang="en-US" sz="1800" dirty="0">
                <a:hlinkClick r:id="rId4"/>
              </a:rPr>
              <a:t>The return of “earmarking” (2021-forward)</a:t>
            </a:r>
            <a:endParaRPr lang="en-US" sz="1800" dirty="0"/>
          </a:p>
          <a:p>
            <a:pPr marL="142285" indent="-325438"/>
            <a:r>
              <a:rPr lang="en-US" sz="1800" dirty="0"/>
              <a:t>“Pro-democracy” (anti-insurrection movement) – will America still care over 2 years later?</a:t>
            </a:r>
          </a:p>
          <a:p>
            <a:pPr marL="142285" indent="-325438"/>
            <a:r>
              <a:rPr lang="en-US" sz="1800" dirty="0"/>
              <a:t>International </a:t>
            </a:r>
          </a:p>
          <a:p>
            <a:pPr marL="713756" lvl="1" indent="-325438"/>
            <a:r>
              <a:rPr lang="en-US" sz="1800" dirty="0"/>
              <a:t>The Drumbeat of War:   </a:t>
            </a:r>
          </a:p>
          <a:p>
            <a:pPr marL="1285228" lvl="2" indent="-325438"/>
            <a:r>
              <a:rPr lang="en-US" sz="1800" dirty="0"/>
              <a:t>Funding Ukraine and Israel, or Israel and no Ukraine, or neither?   </a:t>
            </a:r>
          </a:p>
          <a:p>
            <a:pPr marL="1285228" lvl="2" indent="-325438"/>
            <a:r>
              <a:rPr lang="en-US" sz="1800" dirty="0"/>
              <a:t>Trump vs. NATO</a:t>
            </a:r>
          </a:p>
          <a:p>
            <a:pPr marL="1285228" lvl="2" indent="-325438"/>
            <a:r>
              <a:rPr lang="en-US" sz="1800" dirty="0"/>
              <a:t>Protests (see below)</a:t>
            </a:r>
          </a:p>
          <a:p>
            <a:pPr marL="713756" lvl="1" indent="-325438"/>
            <a:r>
              <a:rPr lang="en-US" sz="1800" dirty="0"/>
              <a:t>Russia (Ukraine; space weapons; Novolny’s walk in the Artic Circle)</a:t>
            </a:r>
          </a:p>
          <a:p>
            <a:pPr marL="142285" indent="-325438"/>
            <a:r>
              <a:rPr lang="en-US" sz="1800" dirty="0"/>
              <a:t>Redistricting / gerrymandering – e.g., Alabama.  See “</a:t>
            </a:r>
            <a:r>
              <a:rPr lang="en-US" sz="1800" dirty="0">
                <a:hlinkClick r:id="rId5"/>
              </a:rPr>
              <a:t>Redistricting Could Help the Dems Win Back the House</a:t>
            </a:r>
            <a:r>
              <a:rPr lang="en-US" sz="1800" dirty="0"/>
              <a:t>” (Politico 9/11/23)</a:t>
            </a:r>
          </a:p>
        </p:txBody>
      </p:sp>
      <p:pic>
        <p:nvPicPr>
          <p:cNvPr id="3" name="Picture 2" descr="A picture containing text, skiing, clipart&#10;&#10;Description automatically generated">
            <a:extLst>
              <a:ext uri="{FF2B5EF4-FFF2-40B4-BE49-F238E27FC236}">
                <a16:creationId xmlns:a16="http://schemas.microsoft.com/office/drawing/2014/main" id="{C4BFEC4B-8921-4F57-A13A-A5B6590AFAFB}"/>
              </a:ext>
            </a:extLst>
          </p:cNvPr>
          <p:cNvPicPr>
            <a:picLocks noChangeAspect="1"/>
          </p:cNvPicPr>
          <p:nvPr/>
        </p:nvPicPr>
        <p:blipFill>
          <a:blip r:embed="rId6"/>
          <a:stretch>
            <a:fillRect/>
          </a:stretch>
        </p:blipFill>
        <p:spPr>
          <a:xfrm>
            <a:off x="9767455" y="1153663"/>
            <a:ext cx="4526008" cy="2263004"/>
          </a:xfrm>
          <a:prstGeom prst="rect">
            <a:avLst/>
          </a:prstGeom>
        </p:spPr>
      </p:pic>
    </p:spTree>
    <p:extLst>
      <p:ext uri="{BB962C8B-B14F-4D97-AF65-F5344CB8AC3E}">
        <p14:creationId xmlns:p14="http://schemas.microsoft.com/office/powerpoint/2010/main" val="3157417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600" dirty="0">
                <a:solidFill>
                  <a:srgbClr val="FF0000"/>
                </a:solidFill>
              </a:rPr>
              <a:t>“It’s the Economy, stupid”</a:t>
            </a:r>
            <a:endParaRPr lang="en-US" sz="2400" dirty="0">
              <a:solidFill>
                <a:srgbClr val="FF0000"/>
              </a:solidFill>
            </a:endParaRPr>
          </a:p>
        </p:txBody>
      </p:sp>
      <p:sp>
        <p:nvSpPr>
          <p:cNvPr id="5" name="Text Placeholder 4"/>
          <p:cNvSpPr>
            <a:spLocks noGrp="1"/>
          </p:cNvSpPr>
          <p:nvPr>
            <p:ph type="body" sz="quarter" idx="11"/>
          </p:nvPr>
        </p:nvSpPr>
        <p:spPr>
          <a:xfrm>
            <a:off x="760738" y="1419989"/>
            <a:ext cx="12268200" cy="5698408"/>
          </a:xfrm>
        </p:spPr>
        <p:txBody>
          <a:bodyPr/>
          <a:lstStyle/>
          <a:p>
            <a:r>
              <a:rPr lang="en-US" sz="1600" dirty="0"/>
              <a:t>Economic recovery – </a:t>
            </a:r>
          </a:p>
          <a:p>
            <a:pPr lvl="1"/>
            <a:r>
              <a:rPr lang="en-US" sz="1600" dirty="0"/>
              <a:t>Overall vs. segments/pockets </a:t>
            </a:r>
          </a:p>
          <a:p>
            <a:pPr lvl="2"/>
            <a:r>
              <a:rPr lang="en-US" sz="1600" dirty="0"/>
              <a:t>V-shaped vs. K-shaped recovery</a:t>
            </a:r>
          </a:p>
          <a:p>
            <a:pPr lvl="1"/>
            <a:r>
              <a:rPr lang="en-US" sz="1600" dirty="0"/>
              <a:t>Gas prices</a:t>
            </a:r>
          </a:p>
          <a:p>
            <a:pPr lvl="1"/>
            <a:r>
              <a:rPr lang="en-US" sz="1600" dirty="0"/>
              <a:t>Inflation</a:t>
            </a:r>
          </a:p>
          <a:p>
            <a:r>
              <a:rPr lang="en-US" sz="1600" dirty="0"/>
              <a:t>Coronavirus status</a:t>
            </a:r>
          </a:p>
          <a:p>
            <a:pPr lvl="1"/>
            <a:r>
              <a:rPr lang="en-US" sz="1600" dirty="0"/>
              <a:t>Effects on labor available and supply chain</a:t>
            </a:r>
          </a:p>
          <a:p>
            <a:r>
              <a:rPr lang="en-US" sz="1600" dirty="0"/>
              <a:t>Debt and deficit</a:t>
            </a:r>
          </a:p>
          <a:p>
            <a:pPr lvl="1"/>
            <a:r>
              <a:rPr lang="en-US" sz="1600" dirty="0"/>
              <a:t>Public debt</a:t>
            </a:r>
          </a:p>
          <a:p>
            <a:pPr lvl="2"/>
            <a:r>
              <a:rPr lang="en-US" sz="1600" dirty="0"/>
              <a:t>$27 trillion as of October 2023:   in 2020 exceeded GDP for first time since 1946</a:t>
            </a:r>
          </a:p>
          <a:p>
            <a:pPr lvl="2"/>
            <a:r>
              <a:rPr lang="en-US" sz="1600" dirty="0"/>
              <a:t>$23 trillion as of October 2019 (2019 to 2020:  &gt;17% increase in one year)</a:t>
            </a:r>
          </a:p>
          <a:p>
            <a:pPr lvl="1"/>
            <a:r>
              <a:rPr lang="en-US" sz="1600" dirty="0"/>
              <a:t>Deficit</a:t>
            </a:r>
          </a:p>
          <a:p>
            <a:pPr lvl="2"/>
            <a:r>
              <a:rPr lang="en-US" sz="1600" dirty="0"/>
              <a:t>CBO projected 2020 federal budget deficit of $3.3 trillion (15.2% of GDP)</a:t>
            </a:r>
          </a:p>
          <a:p>
            <a:pPr lvl="3"/>
            <a:r>
              <a:rPr lang="en-US" sz="1600" dirty="0"/>
              <a:t>Largest since just after WWII (1945), and </a:t>
            </a:r>
          </a:p>
          <a:p>
            <a:pPr lvl="3"/>
            <a:r>
              <a:rPr lang="en-US" sz="1600" dirty="0"/>
              <a:t>Over triple FYE 2019 (as share of GDP)</a:t>
            </a:r>
          </a:p>
          <a:p>
            <a:pPr lvl="2"/>
            <a:r>
              <a:rPr lang="en-US" sz="1600" dirty="0"/>
              <a:t>Update:  per CBO, </a:t>
            </a:r>
            <a:r>
              <a:rPr lang="en-US" sz="1600" dirty="0">
                <a:hlinkClick r:id="rId3"/>
              </a:rPr>
              <a:t>2023 FYE budget deficit was $1.7 trillion (6.3% of GDP)</a:t>
            </a:r>
            <a:endParaRPr lang="en-US" sz="1600" dirty="0"/>
          </a:p>
          <a:p>
            <a:pPr lvl="1"/>
            <a:endParaRPr lang="en-US" sz="1600" dirty="0"/>
          </a:p>
          <a:p>
            <a:pPr lvl="2"/>
            <a:endParaRPr lang="en-US" sz="1400" dirty="0"/>
          </a:p>
        </p:txBody>
      </p:sp>
      <p:pic>
        <p:nvPicPr>
          <p:cNvPr id="3" name="Picture 2" descr="Diagram&#10;&#10;Description automatically generated">
            <a:extLst>
              <a:ext uri="{FF2B5EF4-FFF2-40B4-BE49-F238E27FC236}">
                <a16:creationId xmlns:a16="http://schemas.microsoft.com/office/drawing/2014/main" id="{BF8BEB3B-B8C8-4603-AB13-6EA9A88180CE}"/>
              </a:ext>
            </a:extLst>
          </p:cNvPr>
          <p:cNvPicPr>
            <a:picLocks noChangeAspect="1"/>
          </p:cNvPicPr>
          <p:nvPr/>
        </p:nvPicPr>
        <p:blipFill>
          <a:blip r:embed="rId4"/>
          <a:stretch>
            <a:fillRect/>
          </a:stretch>
        </p:blipFill>
        <p:spPr>
          <a:xfrm>
            <a:off x="8507896" y="791923"/>
            <a:ext cx="5677230" cy="2955178"/>
          </a:xfrm>
          <a:prstGeom prst="rect">
            <a:avLst/>
          </a:prstGeom>
        </p:spPr>
      </p:pic>
    </p:spTree>
    <p:extLst>
      <p:ext uri="{BB962C8B-B14F-4D97-AF65-F5344CB8AC3E}">
        <p14:creationId xmlns:p14="http://schemas.microsoft.com/office/powerpoint/2010/main" val="2351596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Initial observations</a:t>
            </a:r>
          </a:p>
        </p:txBody>
      </p:sp>
      <p:sp>
        <p:nvSpPr>
          <p:cNvPr id="5" name="Text Placeholder 4"/>
          <p:cNvSpPr>
            <a:spLocks noGrp="1"/>
          </p:cNvSpPr>
          <p:nvPr>
            <p:ph type="body" sz="quarter" idx="11"/>
          </p:nvPr>
        </p:nvSpPr>
        <p:spPr>
          <a:xfrm>
            <a:off x="1100138" y="1324589"/>
            <a:ext cx="12131120" cy="5580421"/>
          </a:xfrm>
        </p:spPr>
        <p:txBody>
          <a:bodyPr/>
          <a:lstStyle/>
          <a:p>
            <a:r>
              <a:rPr lang="en-US" sz="1600" dirty="0"/>
              <a:t>Standard disclaimers</a:t>
            </a:r>
          </a:p>
          <a:p>
            <a:pPr lvl="1"/>
            <a:r>
              <a:rPr lang="en-US" sz="1600" dirty="0"/>
              <a:t>Bi/non-partisan analysis:  not selling candidates or sides; they’re all awful</a:t>
            </a:r>
          </a:p>
          <a:p>
            <a:pPr lvl="1"/>
            <a:r>
              <a:rPr lang="en-US" sz="1600" b="1" dirty="0"/>
              <a:t>The “nice way” vs the “interesting way”</a:t>
            </a:r>
          </a:p>
          <a:p>
            <a:pPr lvl="2"/>
            <a:r>
              <a:rPr lang="en-US" sz="1200" dirty="0"/>
              <a:t>“If you don’t have something nice to say about someone, come sit next to me” (Alice Roosevelt Longworth)</a:t>
            </a:r>
            <a:endParaRPr lang="en-US" sz="1600" dirty="0"/>
          </a:p>
          <a:p>
            <a:r>
              <a:rPr lang="en-US" sz="1600" b="1" dirty="0"/>
              <a:t>Political logic vs. Intellectual logic</a:t>
            </a:r>
          </a:p>
          <a:p>
            <a:pPr lvl="1"/>
            <a:r>
              <a:rPr lang="en-US" sz="1600" dirty="0"/>
              <a:t>US Constitution – representative democracy</a:t>
            </a:r>
          </a:p>
          <a:p>
            <a:pPr lvl="1"/>
            <a:r>
              <a:rPr lang="en-US" sz="1600" dirty="0"/>
              <a:t>Symbiosis and interchangeability between the “leaders” and the “led”</a:t>
            </a:r>
          </a:p>
          <a:p>
            <a:pPr lvl="1"/>
            <a:r>
              <a:rPr lang="en-US" sz="1600" dirty="0"/>
              <a:t>Pollsters role and failings.  And the alternatives are…? </a:t>
            </a:r>
          </a:p>
          <a:p>
            <a:r>
              <a:rPr lang="en-US" sz="1600" dirty="0"/>
              <a:t>Role of Money vs. Role of Power – examples:</a:t>
            </a:r>
          </a:p>
          <a:p>
            <a:pPr lvl="1"/>
            <a:r>
              <a:rPr lang="en-US" sz="1600" dirty="0"/>
              <a:t>NYC vs DC</a:t>
            </a:r>
          </a:p>
          <a:p>
            <a:pPr lvl="1"/>
            <a:r>
              <a:rPr lang="en-US" sz="1600" dirty="0"/>
              <a:t>Bloomberg</a:t>
            </a:r>
          </a:p>
          <a:p>
            <a:pPr lvl="1"/>
            <a:r>
              <a:rPr lang="en-US" sz="1600" dirty="0"/>
              <a:t>Trump (</a:t>
            </a:r>
            <a:r>
              <a:rPr lang="en-US" sz="1600" dirty="0">
                <a:hlinkClick r:id="rId3"/>
              </a:rPr>
              <a:t>$540m in fines and counting</a:t>
            </a:r>
            <a:r>
              <a:rPr lang="en-US" sz="1600" dirty="0"/>
              <a:t>)</a:t>
            </a:r>
          </a:p>
          <a:p>
            <a:r>
              <a:rPr lang="en-US" sz="1600" dirty="0"/>
              <a:t>Message matters (quantity, quality and timing)</a:t>
            </a:r>
          </a:p>
          <a:p>
            <a:r>
              <a:rPr lang="en-US" sz="1600" dirty="0"/>
              <a:t>Who are we – and is it changing?</a:t>
            </a:r>
          </a:p>
          <a:p>
            <a:pPr lvl="1"/>
            <a:r>
              <a:rPr lang="en-US" sz="1600" dirty="0">
                <a:hlinkClick r:id="rId4"/>
              </a:rPr>
              <a:t>Extrinsic vs. intrinsic values</a:t>
            </a:r>
            <a:endParaRPr lang="en-US" sz="1600" dirty="0"/>
          </a:p>
          <a:p>
            <a:pPr lvl="1"/>
            <a:r>
              <a:rPr lang="en-US" sz="1600" dirty="0"/>
              <a:t>Winning, </a:t>
            </a:r>
            <a:r>
              <a:rPr lang="en-US" sz="1600" dirty="0">
                <a:hlinkClick r:id="rId5"/>
              </a:rPr>
              <a:t>hating</a:t>
            </a:r>
            <a:r>
              <a:rPr lang="en-US" sz="1600" dirty="0"/>
              <a:t>, collaborating</a:t>
            </a:r>
          </a:p>
          <a:p>
            <a:pPr lvl="1"/>
            <a:r>
              <a:rPr lang="en-US" sz="1600" dirty="0"/>
              <a:t>Sports analogy</a:t>
            </a:r>
          </a:p>
          <a:p>
            <a:r>
              <a:rPr lang="en-US" sz="1600" dirty="0"/>
              <a:t>Irony (or “boring stuff you hate will come back to bite you”)</a:t>
            </a:r>
          </a:p>
          <a:p>
            <a:pPr lvl="1"/>
            <a:r>
              <a:rPr lang="en-US" sz="1600" dirty="0"/>
              <a:t>High School Civic Class (Colonel Bauer’s last laugh)</a:t>
            </a:r>
          </a:p>
          <a:p>
            <a:pPr marL="653110" lvl="1" indent="0">
              <a:buNone/>
            </a:pPr>
            <a:endParaRPr lang="en-US" sz="2000" dirty="0"/>
          </a:p>
          <a:p>
            <a:endParaRPr lang="en-US" sz="2000" dirty="0"/>
          </a:p>
        </p:txBody>
      </p:sp>
    </p:spTree>
    <p:extLst>
      <p:ext uri="{BB962C8B-B14F-4D97-AF65-F5344CB8AC3E}">
        <p14:creationId xmlns:p14="http://schemas.microsoft.com/office/powerpoint/2010/main" val="11571040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100249" y="255253"/>
            <a:ext cx="12268638" cy="532650"/>
          </a:xfrm>
        </p:spPr>
        <p:txBody>
          <a:bodyPr/>
          <a:lstStyle/>
          <a:p>
            <a:pPr marL="142285" indent="-325438" algn="ctr"/>
            <a:r>
              <a:rPr lang="en-US" sz="3200" dirty="0"/>
              <a:t>SOCIAL issues</a:t>
            </a:r>
          </a:p>
          <a:p>
            <a:pPr marL="142285" indent="-325438" algn="ctr"/>
            <a:r>
              <a:rPr lang="en-US" sz="3200" dirty="0"/>
              <a:t>GENERAL</a:t>
            </a:r>
          </a:p>
          <a:p>
            <a:pPr marL="142285" indent="-325438"/>
            <a:endParaRPr lang="en-US" sz="3200" dirty="0"/>
          </a:p>
        </p:txBody>
      </p:sp>
      <p:sp>
        <p:nvSpPr>
          <p:cNvPr id="5" name="Text Placeholder 4"/>
          <p:cNvSpPr>
            <a:spLocks noGrp="1"/>
          </p:cNvSpPr>
          <p:nvPr>
            <p:ph type="body" sz="quarter" idx="11"/>
          </p:nvPr>
        </p:nvSpPr>
        <p:spPr>
          <a:xfrm>
            <a:off x="422630" y="1334921"/>
            <a:ext cx="12946257" cy="5698408"/>
          </a:xfrm>
        </p:spPr>
        <p:txBody>
          <a:bodyPr/>
          <a:lstStyle/>
          <a:p>
            <a:pPr marL="142285" indent="-325438"/>
            <a:r>
              <a:rPr lang="en-US" sz="2000" dirty="0">
                <a:hlinkClick r:id="rId3"/>
              </a:rPr>
              <a:t>The three I’s:  inflation, immigration and identity</a:t>
            </a:r>
            <a:r>
              <a:rPr lang="en-US" sz="2000" dirty="0"/>
              <a:t> </a:t>
            </a:r>
          </a:p>
          <a:p>
            <a:pPr marL="713756" lvl="1" indent="-325438"/>
            <a:r>
              <a:rPr lang="en-US" sz="2000" i="1" dirty="0"/>
              <a:t>Inflation</a:t>
            </a:r>
            <a:r>
              <a:rPr lang="en-US" sz="2000" dirty="0"/>
              <a:t>:  Gas, food prices // Supply chain; labor</a:t>
            </a:r>
          </a:p>
          <a:p>
            <a:pPr marL="713756" lvl="1" indent="-325438"/>
            <a:r>
              <a:rPr lang="en-US" sz="2000" i="1" dirty="0"/>
              <a:t>Immigration </a:t>
            </a:r>
            <a:r>
              <a:rPr lang="en-US" sz="2000" dirty="0"/>
              <a:t>/ police reform / guns</a:t>
            </a:r>
          </a:p>
          <a:p>
            <a:pPr marL="1285228" lvl="2" indent="-325438"/>
            <a:r>
              <a:rPr lang="en-US" sz="2000" dirty="0"/>
              <a:t>Mayorkas impeachment (by one vote, on second try)</a:t>
            </a:r>
          </a:p>
          <a:p>
            <a:pPr marL="1285228" lvl="2" indent="-325438"/>
            <a:r>
              <a:rPr lang="en-US" sz="2000" dirty="0"/>
              <a:t>Senate passes border bill; </a:t>
            </a:r>
            <a:r>
              <a:rPr lang="en-US" sz="2000" dirty="0">
                <a:hlinkClick r:id="rId4"/>
              </a:rPr>
              <a:t>House blocks it on Trump’s orders</a:t>
            </a:r>
            <a:endParaRPr lang="en-US" sz="2000" dirty="0"/>
          </a:p>
          <a:p>
            <a:pPr marL="1285228" lvl="2" indent="-325438"/>
            <a:r>
              <a:rPr lang="en-US" sz="2000" dirty="0"/>
              <a:t>Can Biden and Ds flip the issue against Rs?</a:t>
            </a:r>
          </a:p>
          <a:p>
            <a:pPr marL="713756" lvl="1" indent="-325438"/>
            <a:r>
              <a:rPr lang="en-US" sz="2000" i="1" dirty="0"/>
              <a:t>Identity</a:t>
            </a:r>
            <a:r>
              <a:rPr lang="en-US" sz="2000" dirty="0"/>
              <a:t>:  Trump loyalists; critical race theory</a:t>
            </a:r>
          </a:p>
          <a:p>
            <a:pPr marL="142285" indent="-325438"/>
            <a:r>
              <a:rPr lang="en-US" sz="2000" dirty="0"/>
              <a:t> Culture Wars </a:t>
            </a:r>
          </a:p>
          <a:p>
            <a:pPr marL="713756" lvl="1" indent="-325438"/>
            <a:r>
              <a:rPr lang="en-US" sz="2000" dirty="0"/>
              <a:t>Conventional wisdom = only the economy really motivates voters</a:t>
            </a:r>
          </a:p>
          <a:p>
            <a:pPr marL="713756" lvl="1" indent="-325438"/>
            <a:r>
              <a:rPr lang="en-US" sz="2000" dirty="0"/>
              <a:t>Recent exception = abortion (</a:t>
            </a:r>
            <a:r>
              <a:rPr lang="en-US" sz="2000" u="sng" dirty="0"/>
              <a:t>Dobbs v. Jackson</a:t>
            </a:r>
            <a:r>
              <a:rPr lang="en-US" sz="2000" dirty="0"/>
              <a:t> – June 24, 2022; repealed </a:t>
            </a:r>
            <a:r>
              <a:rPr lang="en-US" sz="2000" u="sng" dirty="0"/>
              <a:t>Roe v. Wade</a:t>
            </a:r>
            <a:r>
              <a:rPr lang="en-US" sz="2000" dirty="0"/>
              <a:t>)</a:t>
            </a:r>
          </a:p>
          <a:p>
            <a:pPr marL="1285228" lvl="2" indent="-325438"/>
            <a:r>
              <a:rPr lang="en-US" sz="2000" dirty="0"/>
              <a:t>Mid-term and </a:t>
            </a:r>
            <a:r>
              <a:rPr lang="en-US" sz="2000" dirty="0">
                <a:hlinkClick r:id="rId5"/>
              </a:rPr>
              <a:t>special</a:t>
            </a:r>
            <a:r>
              <a:rPr lang="en-US" sz="2000" dirty="0"/>
              <a:t> elections – Ds won on pro-choice initiatives and candidates</a:t>
            </a:r>
          </a:p>
          <a:p>
            <a:pPr marL="1285228" lvl="2" indent="-325438"/>
            <a:r>
              <a:rPr lang="en-US" sz="2000" dirty="0"/>
              <a:t>Trump, many Rs tacking to center; can they inoculate themselves from issue? </a:t>
            </a:r>
          </a:p>
          <a:p>
            <a:pPr marL="1285228" lvl="2" indent="-325438"/>
            <a:r>
              <a:rPr lang="en-US" sz="2000" dirty="0"/>
              <a:t>Arizona – repeal of 1864 law, but 3 new ones coming to replace it</a:t>
            </a:r>
          </a:p>
          <a:p>
            <a:pPr marL="713756" lvl="1" indent="-325438"/>
            <a:r>
              <a:rPr lang="en-US" sz="2000" dirty="0"/>
              <a:t>Education – control of schools (Virginia; 2021 state/local elections)</a:t>
            </a:r>
          </a:p>
          <a:p>
            <a:pPr marL="142285" indent="-325438"/>
            <a:r>
              <a:rPr lang="en-US" sz="2000" dirty="0"/>
              <a:t>Foreign aid / military support (Ukraine, Taiwan, Israel)</a:t>
            </a:r>
          </a:p>
          <a:p>
            <a:pPr marL="1285228" lvl="2" indent="-325438"/>
            <a:endParaRPr lang="en-US" sz="1400" dirty="0"/>
          </a:p>
        </p:txBody>
      </p:sp>
      <p:pic>
        <p:nvPicPr>
          <p:cNvPr id="8" name="Picture 7" descr="A group of people holding signs&#10;&#10;Description automatically generated">
            <a:extLst>
              <a:ext uri="{FF2B5EF4-FFF2-40B4-BE49-F238E27FC236}">
                <a16:creationId xmlns:a16="http://schemas.microsoft.com/office/drawing/2014/main" id="{374458A9-D85C-7C9A-3EAB-36A5096BE0CA}"/>
              </a:ext>
            </a:extLst>
          </p:cNvPr>
          <p:cNvPicPr>
            <a:picLocks noChangeAspect="1"/>
          </p:cNvPicPr>
          <p:nvPr/>
        </p:nvPicPr>
        <p:blipFill>
          <a:blip r:embed="rId6"/>
          <a:stretch>
            <a:fillRect/>
          </a:stretch>
        </p:blipFill>
        <p:spPr>
          <a:xfrm>
            <a:off x="9269326" y="1423987"/>
            <a:ext cx="4423411" cy="1843088"/>
          </a:xfrm>
          <a:prstGeom prst="rect">
            <a:avLst/>
          </a:prstGeom>
        </p:spPr>
      </p:pic>
      <p:pic>
        <p:nvPicPr>
          <p:cNvPr id="10" name="Picture 9" descr="A group of people holding signs&#10;&#10;Description automatically generated">
            <a:extLst>
              <a:ext uri="{FF2B5EF4-FFF2-40B4-BE49-F238E27FC236}">
                <a16:creationId xmlns:a16="http://schemas.microsoft.com/office/drawing/2014/main" id="{5615330C-96C0-73A5-190E-9FAE22CDF475}"/>
              </a:ext>
            </a:extLst>
          </p:cNvPr>
          <p:cNvPicPr>
            <a:picLocks noChangeAspect="1"/>
          </p:cNvPicPr>
          <p:nvPr/>
        </p:nvPicPr>
        <p:blipFill>
          <a:blip r:embed="rId7"/>
          <a:stretch>
            <a:fillRect/>
          </a:stretch>
        </p:blipFill>
        <p:spPr>
          <a:xfrm>
            <a:off x="10673312" y="3648075"/>
            <a:ext cx="2492793" cy="2571750"/>
          </a:xfrm>
          <a:prstGeom prst="rect">
            <a:avLst/>
          </a:prstGeom>
        </p:spPr>
      </p:pic>
    </p:spTree>
    <p:extLst>
      <p:ext uri="{BB962C8B-B14F-4D97-AF65-F5344CB8AC3E}">
        <p14:creationId xmlns:p14="http://schemas.microsoft.com/office/powerpoint/2010/main" val="33262511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100249" y="255253"/>
            <a:ext cx="12268638" cy="532650"/>
          </a:xfrm>
        </p:spPr>
        <p:txBody>
          <a:bodyPr/>
          <a:lstStyle/>
          <a:p>
            <a:pPr marL="142285" indent="-325438" algn="ctr"/>
            <a:r>
              <a:rPr lang="en-US" sz="3200" dirty="0"/>
              <a:t>SOCIAL issues</a:t>
            </a:r>
          </a:p>
          <a:p>
            <a:pPr marL="142285" indent="-325438" algn="ctr"/>
            <a:r>
              <a:rPr lang="en-US" sz="3200" dirty="0"/>
              <a:t>Millennials / Gen X, Y, Z  (etc)</a:t>
            </a:r>
          </a:p>
        </p:txBody>
      </p:sp>
      <p:sp>
        <p:nvSpPr>
          <p:cNvPr id="5" name="Text Placeholder 4"/>
          <p:cNvSpPr>
            <a:spLocks noGrp="1"/>
          </p:cNvSpPr>
          <p:nvPr>
            <p:ph type="body" sz="quarter" idx="11"/>
          </p:nvPr>
        </p:nvSpPr>
        <p:spPr>
          <a:xfrm>
            <a:off x="80589" y="1598971"/>
            <a:ext cx="13288298" cy="5698408"/>
          </a:xfrm>
        </p:spPr>
        <p:txBody>
          <a:bodyPr/>
          <a:lstStyle/>
          <a:p>
            <a:pPr marL="142285" indent="-325438"/>
            <a:r>
              <a:rPr lang="en-US" sz="2200" dirty="0"/>
              <a:t>Student debt forgiveness = “dual milker”</a:t>
            </a:r>
          </a:p>
          <a:p>
            <a:pPr marL="713756" lvl="1" indent="-325438"/>
            <a:r>
              <a:rPr lang="en-US" sz="2200" dirty="0">
                <a:hlinkClick r:id="rId3"/>
              </a:rPr>
              <a:t>Gen Z</a:t>
            </a:r>
            <a:r>
              <a:rPr lang="en-US" sz="2200" dirty="0"/>
              <a:t> vs. core Trump voters (rural, vocational, military, pure capitalist) </a:t>
            </a:r>
          </a:p>
          <a:p>
            <a:pPr marL="713756" lvl="1" indent="-325438"/>
            <a:r>
              <a:rPr lang="en-US" sz="2200" dirty="0"/>
              <a:t>Which group will turn out more on this issue?</a:t>
            </a:r>
          </a:p>
          <a:p>
            <a:pPr marL="142285" indent="-325438"/>
            <a:r>
              <a:rPr lang="en-US" sz="2200" dirty="0"/>
              <a:t>Environment</a:t>
            </a:r>
          </a:p>
          <a:p>
            <a:pPr marL="713756" lvl="1" indent="-325438"/>
            <a:r>
              <a:rPr lang="en-US" sz="2200" dirty="0"/>
              <a:t>Ds pushed hard in the Inflation Reduction Act</a:t>
            </a:r>
          </a:p>
          <a:p>
            <a:pPr marL="713756" lvl="1" indent="-325438"/>
            <a:r>
              <a:rPr lang="en-US" sz="2200" dirty="0"/>
              <a:t>Progressives feel betrayed that compromises were made  </a:t>
            </a:r>
          </a:p>
          <a:p>
            <a:pPr marL="713756" lvl="1" indent="-325438"/>
            <a:r>
              <a:rPr lang="en-US" sz="2200" dirty="0"/>
              <a:t>Will Ds get voting return on their political capital? </a:t>
            </a:r>
          </a:p>
          <a:p>
            <a:pPr marL="142285" indent="-325438"/>
            <a:r>
              <a:rPr lang="en-US" sz="2200" dirty="0"/>
              <a:t>Millennials / Gen X, Y, Z – </a:t>
            </a:r>
            <a:r>
              <a:rPr lang="en-US" sz="2200" dirty="0">
                <a:hlinkClick r:id="rId4"/>
              </a:rPr>
              <a:t>motivation, apathy or accelerationism</a:t>
            </a:r>
            <a:r>
              <a:rPr lang="en-US" sz="2200" dirty="0"/>
              <a:t>?</a:t>
            </a:r>
          </a:p>
          <a:p>
            <a:pPr marL="142285" indent="-325438"/>
            <a:r>
              <a:rPr lang="en-US" sz="2200" dirty="0"/>
              <a:t>The Taylor Swift factor</a:t>
            </a:r>
          </a:p>
          <a:p>
            <a:pPr marL="713756" lvl="1" indent="-325438"/>
            <a:r>
              <a:rPr lang="en-US" sz="2200" dirty="0"/>
              <a:t>See “</a:t>
            </a:r>
            <a:r>
              <a:rPr lang="en-US" sz="2200" dirty="0">
                <a:hlinkClick r:id="rId5"/>
              </a:rPr>
              <a:t>Did Taylor Swift Wear a ‘Nope Not Again’ </a:t>
            </a:r>
            <a:br>
              <a:rPr lang="en-US" sz="2200" dirty="0">
                <a:hlinkClick r:id="rId5"/>
              </a:rPr>
            </a:br>
            <a:r>
              <a:rPr lang="en-US" sz="2200" dirty="0">
                <a:hlinkClick r:id="rId5"/>
              </a:rPr>
              <a:t> Anti-Trump T-Shirt in 2024</a:t>
            </a:r>
            <a:r>
              <a:rPr lang="en-US" sz="2200" dirty="0"/>
              <a:t>”?  (Spoiler = no)</a:t>
            </a:r>
          </a:p>
          <a:p>
            <a:pPr marL="713756" lvl="1" indent="-325438"/>
            <a:r>
              <a:rPr lang="en-US" sz="2200" dirty="0"/>
              <a:t>And </a:t>
            </a:r>
            <a:r>
              <a:rPr lang="en-US" sz="2200" dirty="0">
                <a:hlinkClick r:id="rId6"/>
              </a:rPr>
              <a:t>Trump courts Taylor Swift</a:t>
            </a:r>
            <a:endParaRPr lang="en-US" sz="2200" dirty="0"/>
          </a:p>
          <a:p>
            <a:pPr marL="142285" indent="-325438"/>
            <a:r>
              <a:rPr lang="en-US" sz="2200" dirty="0"/>
              <a:t>Israel/Palestinians (see next slide)</a:t>
            </a:r>
          </a:p>
          <a:p>
            <a:pPr marL="1285228" lvl="2" indent="-325438"/>
            <a:endParaRPr lang="en-US" sz="2400" dirty="0"/>
          </a:p>
        </p:txBody>
      </p:sp>
      <p:pic>
        <p:nvPicPr>
          <p:cNvPr id="2" name="Picture 1" descr="A collage of a person with blonde hair&#10;&#10;Description automatically generated">
            <a:extLst>
              <a:ext uri="{FF2B5EF4-FFF2-40B4-BE49-F238E27FC236}">
                <a16:creationId xmlns:a16="http://schemas.microsoft.com/office/drawing/2014/main" id="{25BD3D1B-21CE-21DF-C2EB-827946D10762}"/>
              </a:ext>
            </a:extLst>
          </p:cNvPr>
          <p:cNvPicPr>
            <a:picLocks noChangeAspect="1"/>
          </p:cNvPicPr>
          <p:nvPr/>
        </p:nvPicPr>
        <p:blipFill>
          <a:blip r:embed="rId7"/>
          <a:stretch>
            <a:fillRect/>
          </a:stretch>
        </p:blipFill>
        <p:spPr>
          <a:xfrm>
            <a:off x="9655872" y="3848100"/>
            <a:ext cx="4099085" cy="3009900"/>
          </a:xfrm>
          <a:prstGeom prst="rect">
            <a:avLst/>
          </a:prstGeom>
        </p:spPr>
      </p:pic>
    </p:spTree>
    <p:extLst>
      <p:ext uri="{BB962C8B-B14F-4D97-AF65-F5344CB8AC3E}">
        <p14:creationId xmlns:p14="http://schemas.microsoft.com/office/powerpoint/2010/main" val="4327162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100249" y="255253"/>
            <a:ext cx="12268638" cy="532650"/>
          </a:xfrm>
        </p:spPr>
        <p:txBody>
          <a:bodyPr/>
          <a:lstStyle/>
          <a:p>
            <a:pPr marL="142285" indent="-325438" algn="ctr"/>
            <a:r>
              <a:rPr lang="en-US" sz="3200" dirty="0"/>
              <a:t>SOCIAL issues</a:t>
            </a:r>
          </a:p>
          <a:p>
            <a:pPr marL="142285" indent="-325438" algn="ctr"/>
            <a:r>
              <a:rPr lang="en-US" sz="3200" dirty="0"/>
              <a:t>Israel/Palestinians – Student Protests</a:t>
            </a:r>
          </a:p>
          <a:p>
            <a:pPr marL="142285" indent="-325438" algn="ctr"/>
            <a:endParaRPr lang="en-US" sz="3200" dirty="0"/>
          </a:p>
          <a:p>
            <a:pPr marL="142285" indent="-325438" algn="ctr"/>
            <a:endParaRPr lang="en-US" sz="3200" dirty="0"/>
          </a:p>
        </p:txBody>
      </p:sp>
      <p:sp>
        <p:nvSpPr>
          <p:cNvPr id="5" name="Text Placeholder 4"/>
          <p:cNvSpPr>
            <a:spLocks noGrp="1"/>
          </p:cNvSpPr>
          <p:nvPr>
            <p:ph type="body" sz="quarter" idx="11"/>
          </p:nvPr>
        </p:nvSpPr>
        <p:spPr>
          <a:xfrm>
            <a:off x="313643" y="1281582"/>
            <a:ext cx="13055244" cy="5698408"/>
          </a:xfrm>
        </p:spPr>
        <p:txBody>
          <a:bodyPr/>
          <a:lstStyle/>
          <a:p>
            <a:pPr marL="457200" indent="-457200"/>
            <a:r>
              <a:rPr lang="en-US" sz="2000" dirty="0"/>
              <a:t>Columbia, UCLA, etc.</a:t>
            </a:r>
          </a:p>
          <a:p>
            <a:pPr marL="457200" indent="-457200"/>
            <a:r>
              <a:rPr lang="en-US" sz="2000" dirty="0">
                <a:hlinkClick r:id="rId3"/>
              </a:rPr>
              <a:t>History of student protests in U.S.</a:t>
            </a:r>
            <a:endParaRPr lang="en-US" sz="2000" dirty="0"/>
          </a:p>
          <a:p>
            <a:pPr marL="457200" indent="-457200"/>
            <a:r>
              <a:rPr lang="en-US" sz="2000" dirty="0"/>
              <a:t>Echoes of Kent State protests</a:t>
            </a:r>
          </a:p>
          <a:p>
            <a:pPr marL="1028672" lvl="2" indent="-457200"/>
            <a:r>
              <a:rPr lang="en-US" sz="2000" dirty="0"/>
              <a:t>Role of Federal Government vs. State </a:t>
            </a:r>
            <a:br>
              <a:rPr lang="en-US" sz="2000" dirty="0"/>
            </a:br>
            <a:r>
              <a:rPr lang="en-US" sz="2000" dirty="0"/>
              <a:t>(remember Gov. Rhodes?)</a:t>
            </a:r>
          </a:p>
          <a:p>
            <a:pPr marL="1028672" lvl="2" indent="-457200"/>
            <a:r>
              <a:rPr lang="en-US" sz="2000" dirty="0"/>
              <a:t>Split of public opinion in Kent</a:t>
            </a:r>
          </a:p>
          <a:p>
            <a:pPr marL="1028672" lvl="2" indent="-457200"/>
            <a:r>
              <a:rPr lang="en-US" sz="2000" dirty="0"/>
              <a:t>Perspective – Biden vs. Trump on handling protests? </a:t>
            </a:r>
          </a:p>
          <a:p>
            <a:pPr marL="457200" indent="-457200"/>
            <a:r>
              <a:rPr lang="en-US" sz="2000" dirty="0"/>
              <a:t>“Summer session” 2024 – </a:t>
            </a:r>
            <a:r>
              <a:rPr lang="en-US" sz="2000" dirty="0">
                <a:hlinkClick r:id="rId4"/>
              </a:rPr>
              <a:t>will protests continue post-graduation</a:t>
            </a:r>
            <a:r>
              <a:rPr lang="en-US" sz="2000" dirty="0"/>
              <a:t>?</a:t>
            </a:r>
          </a:p>
          <a:p>
            <a:pPr marL="457200" indent="-457200"/>
            <a:r>
              <a:rPr lang="en-US" sz="2000" dirty="0"/>
              <a:t>Political importance of cease fire</a:t>
            </a:r>
          </a:p>
          <a:p>
            <a:pPr marL="457200" indent="-457200"/>
            <a:r>
              <a:rPr lang="en-US" sz="2000" dirty="0"/>
              <a:t>Democratic National Convention -  1968 vs 2024?</a:t>
            </a:r>
          </a:p>
          <a:p>
            <a:pPr marL="1028672" lvl="2" indent="-457200"/>
            <a:r>
              <a:rPr lang="en-US" sz="2000" dirty="0"/>
              <a:t>August 19, 2024 (Chicago) </a:t>
            </a:r>
          </a:p>
          <a:p>
            <a:pPr marL="1028672" lvl="2" indent="-457200"/>
            <a:r>
              <a:rPr lang="en-US" sz="2000" dirty="0"/>
              <a:t>August 26, 1968 (Chicago)</a:t>
            </a:r>
          </a:p>
          <a:p>
            <a:pPr marL="457200" indent="-457200"/>
            <a:r>
              <a:rPr lang="en-US" sz="2000" dirty="0"/>
              <a:t>Polls:  </a:t>
            </a:r>
          </a:p>
          <a:p>
            <a:pPr marL="1028671" lvl="1" indent="-457200"/>
            <a:r>
              <a:rPr lang="en-US" sz="2000" dirty="0"/>
              <a:t>Some young voters are becoming “single issue” voters; </a:t>
            </a:r>
          </a:p>
          <a:p>
            <a:pPr marL="1028671" lvl="1" indent="-457200"/>
            <a:r>
              <a:rPr lang="en-US" sz="2000" dirty="0"/>
              <a:t>Won’t support Biden due to his support of Israel (e.g., Michigan)</a:t>
            </a:r>
          </a:p>
          <a:p>
            <a:pPr marL="1028671" lvl="1" indent="-457200"/>
            <a:r>
              <a:rPr lang="en-US" sz="2000" dirty="0"/>
              <a:t>“There are only two good uses for polls”</a:t>
            </a:r>
          </a:p>
        </p:txBody>
      </p:sp>
      <p:pic>
        <p:nvPicPr>
          <p:cNvPr id="2" name="Picture 1" descr="A group of people standing in front of a building&#10;&#10;Description automatically generated">
            <a:extLst>
              <a:ext uri="{FF2B5EF4-FFF2-40B4-BE49-F238E27FC236}">
                <a16:creationId xmlns:a16="http://schemas.microsoft.com/office/drawing/2014/main" id="{91C9C72D-D87E-4296-6648-D861462CE347}"/>
              </a:ext>
            </a:extLst>
          </p:cNvPr>
          <p:cNvPicPr>
            <a:picLocks noChangeAspect="1"/>
          </p:cNvPicPr>
          <p:nvPr/>
        </p:nvPicPr>
        <p:blipFill>
          <a:blip r:embed="rId5"/>
          <a:stretch>
            <a:fillRect/>
          </a:stretch>
        </p:blipFill>
        <p:spPr>
          <a:xfrm>
            <a:off x="8297143" y="1667814"/>
            <a:ext cx="3954192" cy="2299887"/>
          </a:xfrm>
          <a:prstGeom prst="rect">
            <a:avLst/>
          </a:prstGeom>
        </p:spPr>
      </p:pic>
      <p:pic>
        <p:nvPicPr>
          <p:cNvPr id="6" name="Picture 5" descr="A newspaper with a group of people&#10;&#10;Description automatically generated">
            <a:extLst>
              <a:ext uri="{FF2B5EF4-FFF2-40B4-BE49-F238E27FC236}">
                <a16:creationId xmlns:a16="http://schemas.microsoft.com/office/drawing/2014/main" id="{D7F031A8-A56A-08DE-DC4B-8720B539AE7D}"/>
              </a:ext>
            </a:extLst>
          </p:cNvPr>
          <p:cNvPicPr>
            <a:picLocks noChangeAspect="1"/>
          </p:cNvPicPr>
          <p:nvPr/>
        </p:nvPicPr>
        <p:blipFill>
          <a:blip r:embed="rId6"/>
          <a:stretch>
            <a:fillRect/>
          </a:stretch>
        </p:blipFill>
        <p:spPr>
          <a:xfrm>
            <a:off x="10880898" y="4461380"/>
            <a:ext cx="3450866" cy="2562843"/>
          </a:xfrm>
          <a:prstGeom prst="rect">
            <a:avLst/>
          </a:prstGeom>
        </p:spPr>
      </p:pic>
    </p:spTree>
    <p:extLst>
      <p:ext uri="{BB962C8B-B14F-4D97-AF65-F5344CB8AC3E}">
        <p14:creationId xmlns:p14="http://schemas.microsoft.com/office/powerpoint/2010/main" val="7575451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2024 – immediate concerns</a:t>
            </a:r>
            <a:br>
              <a:rPr lang="en-US" dirty="0"/>
            </a:br>
            <a:endParaRPr lang="en-US" dirty="0"/>
          </a:p>
        </p:txBody>
      </p:sp>
    </p:spTree>
    <p:extLst>
      <p:ext uri="{BB962C8B-B14F-4D97-AF65-F5344CB8AC3E}">
        <p14:creationId xmlns:p14="http://schemas.microsoft.com/office/powerpoint/2010/main" val="4872725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7680" y="397983"/>
            <a:ext cx="12268638" cy="532650"/>
          </a:xfrm>
        </p:spPr>
        <p:txBody>
          <a:bodyPr/>
          <a:lstStyle/>
          <a:p>
            <a:pPr marL="142285" indent="-325438" algn="ctr"/>
            <a:r>
              <a:rPr lang="en-US" sz="3200" dirty="0"/>
              <a:t>2024 - things we’re worried about “right now”</a:t>
            </a:r>
          </a:p>
          <a:p>
            <a:pPr marL="142285" indent="-325438" algn="ctr"/>
            <a:endParaRPr lang="en-US" sz="3200" dirty="0"/>
          </a:p>
          <a:p>
            <a:pPr marL="142285" indent="-325438"/>
            <a:endParaRPr lang="en-US" sz="3200" dirty="0"/>
          </a:p>
        </p:txBody>
      </p:sp>
      <p:sp>
        <p:nvSpPr>
          <p:cNvPr id="5" name="Text Placeholder 4"/>
          <p:cNvSpPr>
            <a:spLocks noGrp="1"/>
          </p:cNvSpPr>
          <p:nvPr>
            <p:ph type="body" sz="quarter" idx="11"/>
          </p:nvPr>
        </p:nvSpPr>
        <p:spPr>
          <a:xfrm>
            <a:off x="559560" y="993187"/>
            <a:ext cx="12946257" cy="5698408"/>
          </a:xfrm>
        </p:spPr>
        <p:txBody>
          <a:bodyPr/>
          <a:lstStyle/>
          <a:p>
            <a:pPr marL="142285" indent="-325438"/>
            <a:r>
              <a:rPr lang="en-US" sz="2000" dirty="0"/>
              <a:t>Tax</a:t>
            </a:r>
          </a:p>
          <a:p>
            <a:pPr marL="713756" lvl="1" indent="-325438"/>
            <a:r>
              <a:rPr lang="en-US" sz="2000" dirty="0"/>
              <a:t>House bill </a:t>
            </a:r>
          </a:p>
          <a:p>
            <a:pPr marL="1285228" lvl="2" indent="-325438"/>
            <a:r>
              <a:rPr lang="en-US" sz="2000" dirty="0"/>
              <a:t>Likely the only tax legislation before Nov. 2024; </a:t>
            </a:r>
          </a:p>
          <a:p>
            <a:pPr marL="1285228" lvl="2" indent="-325438"/>
            <a:r>
              <a:rPr lang="en-US" sz="2000" dirty="0"/>
              <a:t>Currently stuck in Senate Finance Committee </a:t>
            </a:r>
          </a:p>
          <a:p>
            <a:pPr marL="713756" lvl="1" indent="-325438"/>
            <a:r>
              <a:rPr lang="en-US" sz="2000" dirty="0"/>
              <a:t>Extenders – lame duck or retroactive passage in early 2025</a:t>
            </a:r>
          </a:p>
          <a:p>
            <a:pPr marL="142285" indent="-325438"/>
            <a:r>
              <a:rPr lang="en-US" sz="2000" dirty="0"/>
              <a:t>Corporate Transparency Act </a:t>
            </a:r>
          </a:p>
          <a:p>
            <a:pPr marL="713756" lvl="1" indent="-325438"/>
            <a:r>
              <a:rPr lang="en-US" sz="2000" dirty="0"/>
              <a:t>Due date 12-31-24 for all existing non exempt companies to report</a:t>
            </a:r>
          </a:p>
          <a:p>
            <a:pPr marL="713756" lvl="1" indent="-325438"/>
            <a:r>
              <a:rPr lang="en-US" sz="2000" dirty="0"/>
              <a:t>Is any help on the way (courts or Congress)?  Hope but don’t expect.  </a:t>
            </a:r>
          </a:p>
          <a:p>
            <a:pPr marL="142285" indent="-325438"/>
            <a:r>
              <a:rPr lang="en-US" sz="2000" dirty="0"/>
              <a:t>FTC Regs on Non-Competes</a:t>
            </a:r>
          </a:p>
          <a:p>
            <a:pPr marL="713756" lvl="1" indent="-325438"/>
            <a:r>
              <a:rPr lang="en-US" sz="2000" dirty="0"/>
              <a:t>Final Regs issued April 23, 2024 – effectively ban most post-employment non-competes</a:t>
            </a:r>
          </a:p>
          <a:p>
            <a:pPr marL="713756" lvl="1" indent="-325438"/>
            <a:r>
              <a:rPr lang="en-US" sz="2000" dirty="0"/>
              <a:t>Mostly track 2023 proposed rules (despite over 26,000 comments)</a:t>
            </a:r>
          </a:p>
          <a:p>
            <a:pPr marL="713756" lvl="1" indent="-325438"/>
            <a:r>
              <a:rPr lang="en-US" sz="2000" dirty="0"/>
              <a:t>Effective date = 120 days after publication (so late August)</a:t>
            </a:r>
          </a:p>
          <a:p>
            <a:pPr marL="713756" lvl="1" indent="-325438"/>
            <a:r>
              <a:rPr lang="en-US" sz="2000" dirty="0"/>
              <a:t>BUT:  multiple lawsuits filed seeking temporary injunctions</a:t>
            </a:r>
          </a:p>
          <a:p>
            <a:pPr marL="713756" lvl="1" indent="-325438"/>
            <a:r>
              <a:rPr lang="en-US" sz="2000" dirty="0"/>
              <a:t>Prediction:  likely a TRO will be granted</a:t>
            </a:r>
          </a:p>
          <a:p>
            <a:pPr marL="713756" lvl="1" indent="-325438"/>
            <a:r>
              <a:rPr lang="en-US" sz="2000" dirty="0"/>
              <a:t>In the meantime, learn and plan with caution </a:t>
            </a:r>
          </a:p>
          <a:p>
            <a:pPr marL="1285228" lvl="2" indent="-325438"/>
            <a:r>
              <a:rPr lang="en-US" sz="2000" dirty="0"/>
              <a:t>Non-competes may be/become voidable; </a:t>
            </a:r>
          </a:p>
          <a:p>
            <a:pPr marL="1285228" lvl="2" indent="-325438"/>
            <a:r>
              <a:rPr lang="en-US" sz="2000" dirty="0"/>
              <a:t>Ongoing role of non-solicitation; non-disclosure agreements </a:t>
            </a:r>
          </a:p>
        </p:txBody>
      </p:sp>
      <p:pic>
        <p:nvPicPr>
          <p:cNvPr id="3" name="Picture 2" descr="A clock on a dynamite&#10;&#10;Description automatically generated">
            <a:extLst>
              <a:ext uri="{FF2B5EF4-FFF2-40B4-BE49-F238E27FC236}">
                <a16:creationId xmlns:a16="http://schemas.microsoft.com/office/drawing/2014/main" id="{7FF23AA1-8D36-F84C-8C49-3701BD0D06AA}"/>
              </a:ext>
            </a:extLst>
          </p:cNvPr>
          <p:cNvPicPr>
            <a:picLocks noChangeAspect="1"/>
          </p:cNvPicPr>
          <p:nvPr/>
        </p:nvPicPr>
        <p:blipFill>
          <a:blip r:embed="rId3"/>
          <a:stretch>
            <a:fillRect/>
          </a:stretch>
        </p:blipFill>
        <p:spPr>
          <a:xfrm>
            <a:off x="9953625" y="1287707"/>
            <a:ext cx="3774315" cy="2827093"/>
          </a:xfrm>
          <a:prstGeom prst="rect">
            <a:avLst/>
          </a:prstGeom>
        </p:spPr>
      </p:pic>
    </p:spTree>
    <p:extLst>
      <p:ext uri="{BB962C8B-B14F-4D97-AF65-F5344CB8AC3E}">
        <p14:creationId xmlns:p14="http://schemas.microsoft.com/office/powerpoint/2010/main" val="18231497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2025 - fwd</a:t>
            </a:r>
            <a:br>
              <a:rPr lang="en-US" dirty="0"/>
            </a:br>
            <a:r>
              <a:rPr lang="en-US" dirty="0"/>
              <a:t>TAX LEGISLATION - PROSPECTS</a:t>
            </a:r>
          </a:p>
        </p:txBody>
      </p:sp>
    </p:spTree>
    <p:extLst>
      <p:ext uri="{BB962C8B-B14F-4D97-AF65-F5344CB8AC3E}">
        <p14:creationId xmlns:p14="http://schemas.microsoft.com/office/powerpoint/2010/main" val="32753516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84008" y="397983"/>
            <a:ext cx="12268638" cy="532650"/>
          </a:xfrm>
        </p:spPr>
        <p:txBody>
          <a:bodyPr/>
          <a:lstStyle/>
          <a:p>
            <a:pPr marL="142285" indent="-325438" algn="ctr"/>
            <a:r>
              <a:rPr lang="en-US" sz="3200" dirty="0"/>
              <a:t>general legislative PREDICTIONS – 2025 </a:t>
            </a:r>
          </a:p>
          <a:p>
            <a:pPr marL="142285" indent="-325438"/>
            <a:endParaRPr lang="en-US" sz="3200" dirty="0"/>
          </a:p>
        </p:txBody>
      </p:sp>
      <p:sp>
        <p:nvSpPr>
          <p:cNvPr id="5" name="Text Placeholder 4"/>
          <p:cNvSpPr>
            <a:spLocks noGrp="1"/>
          </p:cNvSpPr>
          <p:nvPr>
            <p:ph type="body" sz="quarter" idx="11"/>
          </p:nvPr>
        </p:nvSpPr>
        <p:spPr>
          <a:xfrm>
            <a:off x="480047" y="1343044"/>
            <a:ext cx="12946257" cy="5698408"/>
          </a:xfrm>
        </p:spPr>
        <p:txBody>
          <a:bodyPr/>
          <a:lstStyle/>
          <a:p>
            <a:pPr marL="142285" indent="-325438"/>
            <a:r>
              <a:rPr lang="en-US" sz="2000" dirty="0"/>
              <a:t>“Odd numbered years are for legislation”</a:t>
            </a:r>
          </a:p>
          <a:p>
            <a:pPr marL="142285" indent="-325438"/>
            <a:r>
              <a:rPr lang="en-US" sz="2000" dirty="0"/>
              <a:t>Narrow control </a:t>
            </a:r>
          </a:p>
          <a:p>
            <a:pPr marL="713756" lvl="1" indent="-325438"/>
            <a:r>
              <a:rPr lang="en-US" sz="2000" dirty="0"/>
              <a:t>Compromise; collaboration; </a:t>
            </a:r>
          </a:p>
          <a:p>
            <a:pPr marL="713756" lvl="1" indent="-325438"/>
            <a:r>
              <a:rPr lang="en-US" sz="2000" dirty="0"/>
              <a:t>Longer shelf-life legislation</a:t>
            </a:r>
          </a:p>
          <a:p>
            <a:pPr marL="142285" indent="-325438"/>
            <a:r>
              <a:rPr lang="en-US" sz="2000" dirty="0"/>
              <a:t>Wider control </a:t>
            </a:r>
          </a:p>
          <a:p>
            <a:pPr marL="713756" lvl="1" indent="-325438"/>
            <a:r>
              <a:rPr lang="en-US" sz="2000" dirty="0"/>
              <a:t>Perceived “Mandate”; more extreme positions; </a:t>
            </a:r>
          </a:p>
          <a:p>
            <a:pPr marL="713756" lvl="1" indent="-325438"/>
            <a:r>
              <a:rPr lang="en-US" sz="2000" dirty="0"/>
              <a:t>Shorter shelf-life legislation</a:t>
            </a:r>
          </a:p>
          <a:p>
            <a:pPr marL="142285" indent="-325438"/>
            <a:r>
              <a:rPr lang="en-US" sz="2000" dirty="0"/>
              <a:t>Scenarios/dynamics depending on outcome of November election</a:t>
            </a:r>
          </a:p>
          <a:p>
            <a:pPr marL="713756" lvl="1" indent="-325438"/>
            <a:r>
              <a:rPr lang="en-US" sz="2000" dirty="0"/>
              <a:t>If one party takes both House and Senate, </a:t>
            </a:r>
          </a:p>
          <a:p>
            <a:pPr marL="1285228" lvl="2" indent="-325438"/>
            <a:r>
              <a:rPr lang="en-US" sz="2000" dirty="0"/>
              <a:t>Budget can pass </a:t>
            </a:r>
          </a:p>
          <a:p>
            <a:pPr marL="1285228" lvl="2" indent="-325438"/>
            <a:r>
              <a:rPr lang="en-US" sz="2000" dirty="0"/>
              <a:t>Then reconciliation possible (i.e., with only majority vote in Senate):</a:t>
            </a:r>
          </a:p>
          <a:p>
            <a:pPr marL="713756" lvl="1" indent="-325438"/>
            <a:r>
              <a:rPr lang="en-US" sz="2000" dirty="0"/>
              <a:t>If one party takes both House and Senate and wins Presidency:</a:t>
            </a:r>
          </a:p>
          <a:p>
            <a:pPr marL="1285228" lvl="2" indent="-325438"/>
            <a:r>
              <a:rPr lang="en-US" sz="2000" dirty="0"/>
              <a:t>Reconciliation bill can pass with only majority vote in Senate</a:t>
            </a:r>
          </a:p>
          <a:p>
            <a:pPr marL="1285228" lvl="2" indent="-325438"/>
            <a:r>
              <a:rPr lang="en-US" sz="2000" dirty="0"/>
              <a:t>AND be enacted without POTUS having contrary veto leverage</a:t>
            </a:r>
            <a:br>
              <a:rPr lang="en-US" sz="2000" dirty="0"/>
            </a:br>
            <a:endParaRPr lang="en-US" sz="2000" dirty="0"/>
          </a:p>
          <a:p>
            <a:pPr marL="713756" lvl="1" indent="-325438"/>
            <a:endParaRPr lang="en-US" sz="1800" dirty="0"/>
          </a:p>
          <a:p>
            <a:pPr marL="713756" lvl="1" indent="-325438"/>
            <a:endParaRPr lang="en-US" sz="1800" dirty="0"/>
          </a:p>
          <a:p>
            <a:pPr marL="713756" lvl="1" indent="-325438"/>
            <a:endParaRPr lang="en-US" sz="1800" dirty="0"/>
          </a:p>
        </p:txBody>
      </p:sp>
      <p:pic>
        <p:nvPicPr>
          <p:cNvPr id="6" name="Picture 5" descr="Icon&#10;&#10;Description automatically generated">
            <a:extLst>
              <a:ext uri="{FF2B5EF4-FFF2-40B4-BE49-F238E27FC236}">
                <a16:creationId xmlns:a16="http://schemas.microsoft.com/office/drawing/2014/main" id="{00FDCFC9-AE86-452F-9BF7-04CC59A4AB4A}"/>
              </a:ext>
            </a:extLst>
          </p:cNvPr>
          <p:cNvPicPr>
            <a:picLocks noChangeAspect="1"/>
          </p:cNvPicPr>
          <p:nvPr/>
        </p:nvPicPr>
        <p:blipFill>
          <a:blip r:embed="rId3"/>
          <a:stretch>
            <a:fillRect/>
          </a:stretch>
        </p:blipFill>
        <p:spPr>
          <a:xfrm>
            <a:off x="10576635" y="2668965"/>
            <a:ext cx="3752022" cy="2496800"/>
          </a:xfrm>
          <a:prstGeom prst="rect">
            <a:avLst/>
          </a:prstGeom>
        </p:spPr>
      </p:pic>
    </p:spTree>
    <p:extLst>
      <p:ext uri="{BB962C8B-B14F-4D97-AF65-F5344CB8AC3E}">
        <p14:creationId xmlns:p14="http://schemas.microsoft.com/office/powerpoint/2010/main" val="15657726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85625" y="273083"/>
            <a:ext cx="12268638" cy="532650"/>
          </a:xfrm>
        </p:spPr>
        <p:txBody>
          <a:bodyPr/>
          <a:lstStyle/>
          <a:p>
            <a:pPr marL="142285" indent="-325438" algn="ctr"/>
            <a:r>
              <a:rPr lang="en-US" sz="3200" dirty="0"/>
              <a:t>specific LEGISLATIVE PREDICTIONS – 2025-2026 </a:t>
            </a:r>
          </a:p>
          <a:p>
            <a:pPr marL="142285" indent="-325438"/>
            <a:endParaRPr lang="en-US" sz="3200" dirty="0"/>
          </a:p>
        </p:txBody>
      </p:sp>
      <p:sp>
        <p:nvSpPr>
          <p:cNvPr id="5" name="Text Placeholder 4"/>
          <p:cNvSpPr>
            <a:spLocks noGrp="1"/>
          </p:cNvSpPr>
          <p:nvPr>
            <p:ph type="body" sz="quarter" idx="11"/>
          </p:nvPr>
        </p:nvSpPr>
        <p:spPr>
          <a:xfrm>
            <a:off x="559560" y="934320"/>
            <a:ext cx="12946257" cy="5698408"/>
          </a:xfrm>
        </p:spPr>
        <p:txBody>
          <a:bodyPr/>
          <a:lstStyle/>
          <a:p>
            <a:pPr marL="142285" indent="-325438"/>
            <a:r>
              <a:rPr lang="en-US" sz="1600" dirty="0"/>
              <a:t>Everything in TCJA 2017 will be on the table (= $3.5 - $4.5 trillion of taxes)</a:t>
            </a:r>
          </a:p>
          <a:p>
            <a:pPr marL="713756" lvl="1" indent="-325438"/>
            <a:r>
              <a:rPr lang="en-US" sz="1600" dirty="0"/>
              <a:t>Corporate income tax rates</a:t>
            </a:r>
          </a:p>
          <a:p>
            <a:pPr marL="713756" lvl="1" indent="-325438"/>
            <a:r>
              <a:rPr lang="en-US" sz="1600" dirty="0"/>
              <a:t>Individual tax brackets</a:t>
            </a:r>
          </a:p>
          <a:p>
            <a:pPr marL="713756" lvl="1" indent="-325438"/>
            <a:r>
              <a:rPr lang="en-US" sz="1600" dirty="0"/>
              <a:t>Itemized deductions / increased standard deduction</a:t>
            </a:r>
          </a:p>
          <a:p>
            <a:pPr marL="713756" lvl="1" indent="-325438"/>
            <a:r>
              <a:rPr lang="en-US" sz="1600" dirty="0"/>
              <a:t>SALT deduction limitation </a:t>
            </a:r>
          </a:p>
          <a:p>
            <a:pPr marL="1285228" lvl="2" indent="-325438"/>
            <a:r>
              <a:rPr lang="en-US" sz="1600" dirty="0"/>
              <a:t>continuation past 2025 would be a pay-for</a:t>
            </a:r>
          </a:p>
          <a:p>
            <a:pPr marL="1285228" lvl="2" indent="-325438"/>
            <a:r>
              <a:rPr lang="en-US" sz="1600" dirty="0"/>
              <a:t>Currently a huge issue for Ds and some Rs (esp NY); failed 2/14 House floor vote</a:t>
            </a:r>
          </a:p>
          <a:p>
            <a:pPr marL="1285228" lvl="2" indent="-325438"/>
            <a:r>
              <a:rPr lang="en-US" sz="1600" dirty="0"/>
              <a:t>Likely compromise (cap but higher)</a:t>
            </a:r>
          </a:p>
          <a:p>
            <a:pPr marL="713756" lvl="1" indent="-325438"/>
            <a:r>
              <a:rPr lang="en-US" sz="1600" dirty="0"/>
              <a:t>199A </a:t>
            </a:r>
          </a:p>
          <a:p>
            <a:pPr marL="1285228" lvl="2" indent="-325438"/>
            <a:r>
              <a:rPr lang="en-US" sz="1600" dirty="0"/>
              <a:t>Seriously at risk of repeal or revision</a:t>
            </a:r>
          </a:p>
          <a:p>
            <a:pPr marL="1285228" lvl="2" indent="-325438"/>
            <a:r>
              <a:rPr lang="en-US" sz="1600" dirty="0"/>
              <a:t>But probably (hopefully) tied to C corporation rates (parity)</a:t>
            </a:r>
          </a:p>
          <a:p>
            <a:pPr marL="713756" lvl="1" indent="-325438"/>
            <a:r>
              <a:rPr lang="en-US" sz="1600" dirty="0"/>
              <a:t>Estate/gift tax exemption and rates</a:t>
            </a:r>
          </a:p>
          <a:p>
            <a:pPr marL="713756" lvl="1" indent="-325438"/>
            <a:r>
              <a:rPr lang="en-US" sz="1600" dirty="0"/>
              <a:t>AMT patch</a:t>
            </a:r>
          </a:p>
          <a:p>
            <a:pPr marL="142285" indent="-325438"/>
            <a:r>
              <a:rPr lang="en-US" sz="1600" dirty="0"/>
              <a:t>How much will get paid for (and how)?</a:t>
            </a:r>
          </a:p>
          <a:p>
            <a:pPr marL="713756" lvl="1" indent="-325438"/>
            <a:r>
              <a:rPr lang="en-US" sz="1600" dirty="0"/>
              <a:t>TJCA original cost was $1.6 trillion</a:t>
            </a:r>
          </a:p>
          <a:p>
            <a:pPr marL="713756" lvl="1" indent="-325438"/>
            <a:r>
              <a:rPr lang="en-US" sz="1600" dirty="0"/>
              <a:t>Making all permanent would cost $4.5 trillion </a:t>
            </a:r>
          </a:p>
          <a:p>
            <a:pPr marL="713756" lvl="1" indent="-325438"/>
            <a:r>
              <a:rPr lang="en-US" sz="1600" dirty="0"/>
              <a:t>Individual cuts alone would cost $3.5 trillion (about 75% of the potential cost)</a:t>
            </a:r>
          </a:p>
          <a:p>
            <a:pPr marL="142285" indent="-325438"/>
            <a:r>
              <a:rPr lang="en-US" sz="1600" dirty="0"/>
              <a:t>Possible “Early Sunset” (less than 10 years) to keep costs down</a:t>
            </a:r>
          </a:p>
          <a:p>
            <a:pPr marL="142285" indent="-325438"/>
            <a:r>
              <a:rPr lang="en-US" sz="1600" dirty="0"/>
              <a:t>If Biden wins in 2024 – may refuse to raise taxes on households making &lt;$400k/yr</a:t>
            </a:r>
          </a:p>
          <a:p>
            <a:pPr marL="142285" indent="-325438"/>
            <a:r>
              <a:rPr lang="en-US" sz="1600" dirty="0"/>
              <a:t>Split government = best chance for a more durable, permanent solution</a:t>
            </a:r>
          </a:p>
          <a:p>
            <a:pPr marL="713756" lvl="1" indent="-325438"/>
            <a:endParaRPr lang="en-US" sz="1600" dirty="0"/>
          </a:p>
        </p:txBody>
      </p:sp>
      <p:pic>
        <p:nvPicPr>
          <p:cNvPr id="3" name="Picture 2" descr="A person looking at a crystal ball&#10;&#10;Description automatically generated">
            <a:extLst>
              <a:ext uri="{FF2B5EF4-FFF2-40B4-BE49-F238E27FC236}">
                <a16:creationId xmlns:a16="http://schemas.microsoft.com/office/drawing/2014/main" id="{DAA91DCD-35F6-4B00-257E-DA6A48ECD78C}"/>
              </a:ext>
            </a:extLst>
          </p:cNvPr>
          <p:cNvPicPr>
            <a:picLocks noChangeAspect="1"/>
          </p:cNvPicPr>
          <p:nvPr/>
        </p:nvPicPr>
        <p:blipFill>
          <a:blip r:embed="rId3"/>
          <a:stretch>
            <a:fillRect/>
          </a:stretch>
        </p:blipFill>
        <p:spPr>
          <a:xfrm>
            <a:off x="9736355" y="1191495"/>
            <a:ext cx="4118058" cy="4118058"/>
          </a:xfrm>
          <a:prstGeom prst="rect">
            <a:avLst/>
          </a:prstGeom>
        </p:spPr>
      </p:pic>
    </p:spTree>
    <p:extLst>
      <p:ext uri="{BB962C8B-B14F-4D97-AF65-F5344CB8AC3E}">
        <p14:creationId xmlns:p14="http://schemas.microsoft.com/office/powerpoint/2010/main" val="15048033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NOVEMBER 2024 ELECTION </a:t>
            </a:r>
            <a:br>
              <a:rPr lang="en-US" dirty="0"/>
            </a:br>
            <a:r>
              <a:rPr lang="en-US" dirty="0"/>
              <a:t>OUTLOOK</a:t>
            </a:r>
          </a:p>
        </p:txBody>
      </p:sp>
    </p:spTree>
    <p:extLst>
      <p:ext uri="{BB962C8B-B14F-4D97-AF65-F5344CB8AC3E}">
        <p14:creationId xmlns:p14="http://schemas.microsoft.com/office/powerpoint/2010/main" val="8759501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57125" y="295009"/>
            <a:ext cx="12268638" cy="532650"/>
          </a:xfrm>
        </p:spPr>
        <p:txBody>
          <a:bodyPr/>
          <a:lstStyle/>
          <a:p>
            <a:pPr marL="142285" indent="-325438" algn="ctr"/>
            <a:r>
              <a:rPr lang="en-US" sz="3200" dirty="0"/>
              <a:t>Presidential election 2024  -- REPUBLICANs</a:t>
            </a:r>
          </a:p>
          <a:p>
            <a:pPr marL="142285" indent="-325438" algn="ctr"/>
            <a:r>
              <a:rPr lang="en-US" sz="3200" dirty="0"/>
              <a:t>Trump trial scorecard</a:t>
            </a:r>
          </a:p>
          <a:p>
            <a:pPr marL="142285" indent="-325438"/>
            <a:endParaRPr lang="en-US" sz="3200" dirty="0"/>
          </a:p>
        </p:txBody>
      </p:sp>
      <p:sp>
        <p:nvSpPr>
          <p:cNvPr id="5" name="Text Placeholder 4"/>
          <p:cNvSpPr>
            <a:spLocks noGrp="1"/>
          </p:cNvSpPr>
          <p:nvPr>
            <p:ph type="body" sz="quarter" idx="11"/>
          </p:nvPr>
        </p:nvSpPr>
        <p:spPr>
          <a:xfrm>
            <a:off x="408486" y="1528286"/>
            <a:ext cx="12946257" cy="5698408"/>
          </a:xfrm>
        </p:spPr>
        <p:txBody>
          <a:bodyPr/>
          <a:lstStyle/>
          <a:p>
            <a:pPr marL="142285" indent="-325438"/>
            <a:r>
              <a:rPr lang="en-US" sz="1400" dirty="0"/>
              <a:t>New York</a:t>
            </a:r>
          </a:p>
          <a:p>
            <a:pPr marL="713756" lvl="1" indent="-325438"/>
            <a:r>
              <a:rPr lang="en-US" sz="1400" dirty="0"/>
              <a:t>Civil:  Trump </a:t>
            </a:r>
            <a:r>
              <a:rPr lang="en-US" sz="1400" dirty="0">
                <a:hlinkClick r:id="rId3"/>
              </a:rPr>
              <a:t>now faces &gt;$540m in fines</a:t>
            </a:r>
            <a:r>
              <a:rPr lang="en-US" sz="1400" dirty="0"/>
              <a:t>, including $354m from NY civil fraud; bond posted; on appeal</a:t>
            </a:r>
          </a:p>
          <a:p>
            <a:pPr marL="713756" lvl="1" indent="-325438"/>
            <a:r>
              <a:rPr lang="en-US" sz="1400" dirty="0"/>
              <a:t>Criminal (falsifying business records to cover up “hush money” payments):  trial ongoing </a:t>
            </a:r>
          </a:p>
          <a:p>
            <a:pPr marL="713756" lvl="1" indent="-325438"/>
            <a:r>
              <a:rPr lang="en-US" sz="1400" dirty="0"/>
              <a:t>Effect if conviction:  legal vs. political</a:t>
            </a:r>
          </a:p>
          <a:p>
            <a:pPr marL="1285228" lvl="2" indent="-325438"/>
            <a:r>
              <a:rPr lang="en-US" sz="1400" dirty="0">
                <a:hlinkClick r:id="rId4"/>
              </a:rPr>
              <a:t>“A convicted or imprisoned felon can not only campaign for president and other federal offices,</a:t>
            </a:r>
            <a:br>
              <a:rPr lang="en-US" sz="1400" dirty="0">
                <a:hlinkClick r:id="rId4"/>
              </a:rPr>
            </a:br>
            <a:r>
              <a:rPr lang="en-US" sz="1400" dirty="0">
                <a:hlinkClick r:id="rId4"/>
              </a:rPr>
              <a:t>but can also be elected.”</a:t>
            </a:r>
            <a:endParaRPr lang="en-US" sz="1400" dirty="0"/>
          </a:p>
          <a:p>
            <a:pPr marL="1285228" lvl="2" indent="-325438"/>
            <a:r>
              <a:rPr lang="en-US" sz="1400" dirty="0"/>
              <a:t>Eugene v. Debs (1920) – ran for president while imprisoned for sedition for speaking out against World War I.</a:t>
            </a:r>
          </a:p>
          <a:p>
            <a:pPr marL="142285" indent="-325438"/>
            <a:r>
              <a:rPr lang="en-US" sz="1400" dirty="0"/>
              <a:t>Georgia </a:t>
            </a:r>
          </a:p>
          <a:p>
            <a:pPr marL="713756" lvl="1" indent="-325438"/>
            <a:r>
              <a:rPr lang="en-US" sz="1400" dirty="0"/>
              <a:t>Criminal case (state):  election interference</a:t>
            </a:r>
          </a:p>
          <a:p>
            <a:pPr marL="713756" lvl="1" indent="-325438"/>
            <a:r>
              <a:rPr lang="en-US" sz="1400" dirty="0"/>
              <a:t>Judge allowed prosecutor (Fani Willis) to remain on case</a:t>
            </a:r>
          </a:p>
          <a:p>
            <a:pPr marL="713756" lvl="1" indent="-325438"/>
            <a:r>
              <a:rPr lang="en-US" sz="1400" dirty="0"/>
              <a:t>Appeals Court has agreed to consider issue; placed case on hold</a:t>
            </a:r>
          </a:p>
          <a:p>
            <a:pPr marL="142285" indent="-325438"/>
            <a:r>
              <a:rPr lang="en-US" sz="1400" dirty="0"/>
              <a:t>Election subversion (DC Federal District Court) </a:t>
            </a:r>
          </a:p>
          <a:p>
            <a:pPr marL="739775" lvl="1" indent="-277813">
              <a:tabLst>
                <a:tab pos="2854325" algn="l"/>
              </a:tabLst>
            </a:pPr>
            <a:r>
              <a:rPr lang="en-US" sz="1400" dirty="0"/>
              <a:t>July 2024 - Supreme Court is weighing immunity claim; decision expected in July</a:t>
            </a:r>
          </a:p>
          <a:p>
            <a:pPr marL="739775" lvl="1" indent="-277813">
              <a:tabLst>
                <a:tab pos="2854325" algn="l"/>
              </a:tabLst>
            </a:pPr>
            <a:r>
              <a:rPr lang="en-US" sz="1400" dirty="0"/>
              <a:t>Trial date?  Currently not expected until after November election</a:t>
            </a:r>
          </a:p>
          <a:p>
            <a:pPr marL="142285" indent="-325438"/>
            <a:r>
              <a:rPr lang="en-US" sz="1400" dirty="0"/>
              <a:t>Classified documents (Florida Federal District Court) – Judge Aileen Cannon</a:t>
            </a:r>
          </a:p>
          <a:p>
            <a:pPr marL="739775" lvl="1" indent="-277813"/>
            <a:r>
              <a:rPr lang="en-US" sz="1400" dirty="0"/>
              <a:t>Trial date?  Was scheduled for August 2023, then pushed to May 20, 2024</a:t>
            </a:r>
          </a:p>
          <a:p>
            <a:pPr marL="739775" lvl="1" indent="-277813"/>
            <a:r>
              <a:rPr lang="en-US" sz="1400" dirty="0"/>
              <a:t>Case delayed indefinitely (including Classified Information Procedures Act issues) (May 7, 2024) </a:t>
            </a:r>
          </a:p>
          <a:p>
            <a:pPr marL="142285" indent="-325438"/>
            <a:r>
              <a:rPr lang="en-US" sz="1400" dirty="0"/>
              <a:t>Insurrection Clause (Federal Constitution – Fourteenth Amendment)</a:t>
            </a:r>
          </a:p>
          <a:p>
            <a:pPr marL="713756" lvl="1" indent="-325438"/>
            <a:r>
              <a:rPr lang="en-US" sz="1400" dirty="0"/>
              <a:t>Issue: can states bar Trump from ballot for having tried to overthrow the government?</a:t>
            </a:r>
          </a:p>
          <a:p>
            <a:pPr marL="713756" lvl="1" indent="-325438"/>
            <a:r>
              <a:rPr lang="en-US" sz="1400" dirty="0"/>
              <a:t>Supreme Court says </a:t>
            </a:r>
            <a:r>
              <a:rPr lang="en-US" sz="1400" u="sng" dirty="0"/>
              <a:t>no</a:t>
            </a:r>
            <a:r>
              <a:rPr lang="en-US" sz="1400" dirty="0"/>
              <a:t>:   </a:t>
            </a:r>
            <a:r>
              <a:rPr lang="en-US" sz="1400" u="sng" dirty="0"/>
              <a:t>Trump v. Anderson</a:t>
            </a:r>
            <a:r>
              <a:rPr lang="en-US" sz="1400" dirty="0"/>
              <a:t>, 601 U.S. ___, 144 S.Ct. 662 (March 4, 2024) </a:t>
            </a:r>
          </a:p>
          <a:p>
            <a:pPr marL="1285228" lvl="2" indent="-325438"/>
            <a:r>
              <a:rPr lang="en-US" sz="1400" dirty="0"/>
              <a:t>Holding:  Trump must be allowed on Colorado 2024 ballot</a:t>
            </a:r>
          </a:p>
          <a:p>
            <a:pPr marL="1285228" lvl="2" indent="-325438"/>
            <a:r>
              <a:rPr lang="en-US" sz="1400" dirty="0"/>
              <a:t>Vote:  8-0 on whether but 5-4 on why</a:t>
            </a:r>
          </a:p>
        </p:txBody>
      </p:sp>
      <p:pic>
        <p:nvPicPr>
          <p:cNvPr id="6" name="Picture 5" descr="A person speaking into a microphone&#10;&#10;Description automatically generated">
            <a:extLst>
              <a:ext uri="{FF2B5EF4-FFF2-40B4-BE49-F238E27FC236}">
                <a16:creationId xmlns:a16="http://schemas.microsoft.com/office/drawing/2014/main" id="{8FB8851C-7A3F-BD11-A9D0-BC0541E63149}"/>
              </a:ext>
            </a:extLst>
          </p:cNvPr>
          <p:cNvPicPr>
            <a:picLocks noChangeAspect="1"/>
          </p:cNvPicPr>
          <p:nvPr/>
        </p:nvPicPr>
        <p:blipFill>
          <a:blip r:embed="rId5"/>
          <a:stretch>
            <a:fillRect/>
          </a:stretch>
        </p:blipFill>
        <p:spPr>
          <a:xfrm>
            <a:off x="9891420" y="1945913"/>
            <a:ext cx="4482063" cy="2982609"/>
          </a:xfrm>
          <a:prstGeom prst="rect">
            <a:avLst/>
          </a:prstGeom>
        </p:spPr>
      </p:pic>
      <p:sp>
        <p:nvSpPr>
          <p:cNvPr id="7" name="TextBox 6">
            <a:extLst>
              <a:ext uri="{FF2B5EF4-FFF2-40B4-BE49-F238E27FC236}">
                <a16:creationId xmlns:a16="http://schemas.microsoft.com/office/drawing/2014/main" id="{EABFC03A-1524-B1AF-6616-40B852AAD671}"/>
              </a:ext>
            </a:extLst>
          </p:cNvPr>
          <p:cNvSpPr txBox="1"/>
          <p:nvPr/>
        </p:nvSpPr>
        <p:spPr>
          <a:xfrm>
            <a:off x="10124748" y="4928522"/>
            <a:ext cx="4015409" cy="369332"/>
          </a:xfrm>
          <a:prstGeom prst="rect">
            <a:avLst/>
          </a:prstGeom>
          <a:noFill/>
        </p:spPr>
        <p:txBody>
          <a:bodyPr wrap="square" rtlCol="0">
            <a:spAutoFit/>
          </a:bodyPr>
          <a:lstStyle/>
          <a:p>
            <a:pPr algn="ctr"/>
            <a:r>
              <a:rPr lang="en-US" sz="1800" dirty="0">
                <a:hlinkClick r:id="rId6"/>
              </a:rPr>
              <a:t>$399 “Never Surrender” Shoes</a:t>
            </a:r>
            <a:endParaRPr lang="en-US" sz="1800" dirty="0"/>
          </a:p>
        </p:txBody>
      </p:sp>
    </p:spTree>
    <p:extLst>
      <p:ext uri="{BB962C8B-B14F-4D97-AF65-F5344CB8AC3E}">
        <p14:creationId xmlns:p14="http://schemas.microsoft.com/office/powerpoint/2010/main" val="3373484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USa  OR  Dsa  -- Then (1860-1865: civil war)</a:t>
            </a:r>
          </a:p>
          <a:p>
            <a:endParaRPr lang="en-US" dirty="0"/>
          </a:p>
        </p:txBody>
      </p:sp>
      <p:sp>
        <p:nvSpPr>
          <p:cNvPr id="5" name="Text Placeholder 4"/>
          <p:cNvSpPr>
            <a:spLocks noGrp="1"/>
          </p:cNvSpPr>
          <p:nvPr>
            <p:ph type="body" sz="quarter" idx="11"/>
          </p:nvPr>
        </p:nvSpPr>
        <p:spPr>
          <a:xfrm>
            <a:off x="1100138" y="1543050"/>
            <a:ext cx="10214185" cy="5100122"/>
          </a:xfrm>
        </p:spPr>
        <p:txBody>
          <a:bodyPr/>
          <a:lstStyle/>
          <a:p>
            <a:r>
              <a:rPr lang="en-US" sz="1600" dirty="0"/>
              <a:t>1860 – a country already divided</a:t>
            </a:r>
          </a:p>
          <a:p>
            <a:pPr lvl="1"/>
            <a:r>
              <a:rPr lang="en-US" sz="1600" dirty="0"/>
              <a:t>North (urban, industrial) </a:t>
            </a:r>
          </a:p>
          <a:p>
            <a:pPr lvl="1"/>
            <a:r>
              <a:rPr lang="en-US" sz="1600" dirty="0"/>
              <a:t>South (rural, agricultural)</a:t>
            </a:r>
          </a:p>
          <a:p>
            <a:pPr lvl="1"/>
            <a:r>
              <a:rPr lang="en-US" sz="1600" dirty="0"/>
              <a:t>Human rights vs. property rights</a:t>
            </a:r>
          </a:p>
          <a:p>
            <a:r>
              <a:rPr lang="en-US" sz="1600" dirty="0"/>
              <a:t>Stifling debate over volatile issues</a:t>
            </a:r>
          </a:p>
          <a:p>
            <a:pPr lvl="1"/>
            <a:r>
              <a:rPr lang="en-US" sz="1600" dirty="0"/>
              <a:t>“Gag” rule – barred reading antislavery petitions on House floor (1836-1844)</a:t>
            </a:r>
          </a:p>
          <a:p>
            <a:pPr lvl="1"/>
            <a:r>
              <a:rPr lang="en-US" sz="1600" dirty="0"/>
              <a:t>Numerous fights between congressman (1856 caning of Sen. Sumner)**</a:t>
            </a:r>
          </a:p>
          <a:p>
            <a:r>
              <a:rPr lang="en-US" sz="1600" dirty="0"/>
              <a:t>Perforation already in place:  the Mason-Dixon Line</a:t>
            </a:r>
          </a:p>
          <a:p>
            <a:pPr lvl="1"/>
            <a:r>
              <a:rPr lang="en-US" sz="1600" dirty="0"/>
              <a:t>Origin: property dispute between colonies of PA and MD (1767) </a:t>
            </a:r>
          </a:p>
          <a:p>
            <a:pPr lvl="1"/>
            <a:r>
              <a:rPr lang="en-US" sz="1600" dirty="0"/>
              <a:t>Missouri Compromise of 1820 (slave/free states boundary)</a:t>
            </a:r>
          </a:p>
          <a:p>
            <a:r>
              <a:rPr lang="en-US" sz="1600" dirty="0"/>
              <a:t>Election of 1860:  </a:t>
            </a:r>
          </a:p>
          <a:p>
            <a:pPr lvl="1"/>
            <a:r>
              <a:rPr lang="en-US" sz="1600" dirty="0"/>
              <a:t>Lincoln was the more moderate of two abolitionist candidates</a:t>
            </a:r>
          </a:p>
          <a:p>
            <a:pPr lvl="1"/>
            <a:r>
              <a:rPr lang="en-US" sz="1600" dirty="0"/>
              <a:t>Sought to stop expansion of slavery into territories</a:t>
            </a:r>
          </a:p>
          <a:p>
            <a:r>
              <a:rPr lang="en-US" sz="1600" dirty="0"/>
              <a:t>Secession of South began before Lincoln was even sworn in (December 20, 1860)</a:t>
            </a:r>
          </a:p>
          <a:p>
            <a:r>
              <a:rPr lang="en-US" sz="1600" dirty="0"/>
              <a:t>Civil War: </a:t>
            </a:r>
          </a:p>
          <a:p>
            <a:pPr lvl="1"/>
            <a:r>
              <a:rPr lang="en-US" sz="1600" dirty="0"/>
              <a:t>Began:  April 12, 1861 (Confederate troops fired on Fort Sumter in SC) </a:t>
            </a:r>
          </a:p>
          <a:p>
            <a:pPr lvl="1"/>
            <a:r>
              <a:rPr lang="en-US" sz="1600" dirty="0"/>
              <a:t>Ended:  May 9, 1865 (Surrender at Appomattox)</a:t>
            </a:r>
            <a:endParaRPr lang="en-US" sz="1050" dirty="0"/>
          </a:p>
          <a:p>
            <a:endParaRPr lang="en-US" sz="1200" b="1" dirty="0"/>
          </a:p>
          <a:p>
            <a:pPr lvl="2"/>
            <a:endParaRPr lang="en-US" sz="1200" dirty="0"/>
          </a:p>
          <a:p>
            <a:pPr lvl="3"/>
            <a:endParaRPr lang="en-US" sz="1200" dirty="0"/>
          </a:p>
          <a:p>
            <a:pPr marL="653110" lvl="1" indent="0">
              <a:buNone/>
            </a:pPr>
            <a:endParaRPr lang="en-US" sz="1050" dirty="0"/>
          </a:p>
          <a:p>
            <a:pPr lvl="1"/>
            <a:endParaRPr lang="en-US" sz="1050" dirty="0"/>
          </a:p>
          <a:p>
            <a:pPr lvl="1"/>
            <a:endParaRPr lang="en-US" sz="1050" dirty="0"/>
          </a:p>
          <a:p>
            <a:endParaRPr lang="en-US" sz="1050" dirty="0"/>
          </a:p>
          <a:p>
            <a:endParaRPr lang="en-US" sz="1050" dirty="0"/>
          </a:p>
        </p:txBody>
      </p:sp>
      <p:pic>
        <p:nvPicPr>
          <p:cNvPr id="3" name="Picture 2" descr="Map&#10;&#10;Description automatically generated">
            <a:extLst>
              <a:ext uri="{FF2B5EF4-FFF2-40B4-BE49-F238E27FC236}">
                <a16:creationId xmlns:a16="http://schemas.microsoft.com/office/drawing/2014/main" id="{CDCE9A08-2FF0-4685-A6BE-86BCDD8C8239}"/>
              </a:ext>
            </a:extLst>
          </p:cNvPr>
          <p:cNvPicPr>
            <a:picLocks noChangeAspect="1"/>
          </p:cNvPicPr>
          <p:nvPr/>
        </p:nvPicPr>
        <p:blipFill>
          <a:blip r:embed="rId3"/>
          <a:stretch>
            <a:fillRect/>
          </a:stretch>
        </p:blipFill>
        <p:spPr>
          <a:xfrm>
            <a:off x="9803264" y="1457324"/>
            <a:ext cx="3461503" cy="2299427"/>
          </a:xfrm>
          <a:prstGeom prst="rect">
            <a:avLst/>
          </a:prstGeom>
        </p:spPr>
      </p:pic>
      <p:sp>
        <p:nvSpPr>
          <p:cNvPr id="6" name="TextBox 5">
            <a:extLst>
              <a:ext uri="{FF2B5EF4-FFF2-40B4-BE49-F238E27FC236}">
                <a16:creationId xmlns:a16="http://schemas.microsoft.com/office/drawing/2014/main" id="{AA4F5DA7-B985-4EDE-AD5C-1B27951A3DA7}"/>
              </a:ext>
            </a:extLst>
          </p:cNvPr>
          <p:cNvSpPr txBox="1"/>
          <p:nvPr/>
        </p:nvSpPr>
        <p:spPr>
          <a:xfrm>
            <a:off x="6070294" y="6643172"/>
            <a:ext cx="7459968" cy="553998"/>
          </a:xfrm>
          <a:prstGeom prst="rect">
            <a:avLst/>
          </a:prstGeom>
          <a:noFill/>
        </p:spPr>
        <p:txBody>
          <a:bodyPr wrap="square" rtlCol="0">
            <a:spAutoFit/>
          </a:bodyPr>
          <a:lstStyle/>
          <a:p>
            <a:pPr marL="1255713" indent="-1255713"/>
            <a:r>
              <a:rPr lang="en-US" sz="1400" dirty="0"/>
              <a:t>**For more, see</a:t>
            </a:r>
            <a:r>
              <a:rPr lang="en-US" sz="1600" dirty="0"/>
              <a:t>  </a:t>
            </a:r>
            <a:r>
              <a:rPr lang="en-US" sz="1400" dirty="0">
                <a:hlinkClick r:id="rId4"/>
              </a:rPr>
              <a:t>https://newrepublic.com/article/151817/violence-broke-congress</a:t>
            </a:r>
            <a:r>
              <a:rPr lang="en-US" sz="1400" dirty="0"/>
              <a:t>) and</a:t>
            </a:r>
            <a:br>
              <a:rPr lang="en-US" sz="1400" dirty="0"/>
            </a:br>
            <a:r>
              <a:rPr lang="en-US" sz="1400" dirty="0">
                <a:hlinkClick r:id="rId5"/>
              </a:rPr>
              <a:t>https://www.thenation.com/article/archive/the-history-of-congressional-mayhem/</a:t>
            </a:r>
            <a:endParaRPr lang="en-UG" sz="1400" dirty="0"/>
          </a:p>
        </p:txBody>
      </p:sp>
      <p:pic>
        <p:nvPicPr>
          <p:cNvPr id="8" name="Picture 7" descr="A picture containing text, book, laying&#10;&#10;Description automatically generated">
            <a:extLst>
              <a:ext uri="{FF2B5EF4-FFF2-40B4-BE49-F238E27FC236}">
                <a16:creationId xmlns:a16="http://schemas.microsoft.com/office/drawing/2014/main" id="{CDF1D906-87C8-491A-8C01-ACC53EFC1C9F}"/>
              </a:ext>
            </a:extLst>
          </p:cNvPr>
          <p:cNvPicPr>
            <a:picLocks noChangeAspect="1"/>
          </p:cNvPicPr>
          <p:nvPr/>
        </p:nvPicPr>
        <p:blipFill>
          <a:blip r:embed="rId6"/>
          <a:stretch>
            <a:fillRect/>
          </a:stretch>
        </p:blipFill>
        <p:spPr>
          <a:xfrm>
            <a:off x="10182328" y="4249535"/>
            <a:ext cx="2968486" cy="1868556"/>
          </a:xfrm>
          <a:prstGeom prst="rect">
            <a:avLst/>
          </a:prstGeom>
        </p:spPr>
      </p:pic>
    </p:spTree>
    <p:extLst>
      <p:ext uri="{BB962C8B-B14F-4D97-AF65-F5344CB8AC3E}">
        <p14:creationId xmlns:p14="http://schemas.microsoft.com/office/powerpoint/2010/main" val="19744072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57125" y="295009"/>
            <a:ext cx="12268638" cy="532650"/>
          </a:xfrm>
        </p:spPr>
        <p:txBody>
          <a:bodyPr/>
          <a:lstStyle/>
          <a:p>
            <a:pPr marL="142285" indent="-325438" algn="ctr"/>
            <a:r>
              <a:rPr lang="en-US" sz="3200" dirty="0"/>
              <a:t>Presidential election 2024 </a:t>
            </a:r>
          </a:p>
          <a:p>
            <a:pPr marL="142285" indent="-325438" algn="ctr"/>
            <a:r>
              <a:rPr lang="en-US" sz="3200" dirty="0"/>
              <a:t>REPUBLICAN OUTLOOK</a:t>
            </a:r>
          </a:p>
          <a:p>
            <a:pPr marL="142285" indent="-325438"/>
            <a:endParaRPr lang="en-US" sz="3200" dirty="0"/>
          </a:p>
        </p:txBody>
      </p:sp>
      <p:sp>
        <p:nvSpPr>
          <p:cNvPr id="5" name="Text Placeholder 4"/>
          <p:cNvSpPr>
            <a:spLocks noGrp="1"/>
          </p:cNvSpPr>
          <p:nvPr>
            <p:ph type="body" sz="quarter" idx="11"/>
          </p:nvPr>
        </p:nvSpPr>
        <p:spPr>
          <a:xfrm>
            <a:off x="344875" y="1484258"/>
            <a:ext cx="12946257" cy="5698408"/>
          </a:xfrm>
        </p:spPr>
        <p:txBody>
          <a:bodyPr/>
          <a:lstStyle/>
          <a:p>
            <a:pPr marL="713756" lvl="1" indent="-325438"/>
            <a:r>
              <a:rPr lang="en-US" sz="1600" dirty="0"/>
              <a:t>Ability to campaign during trial(s)</a:t>
            </a:r>
          </a:p>
          <a:p>
            <a:pPr marL="713756" lvl="1" indent="-325438"/>
            <a:r>
              <a:rPr lang="en-US" sz="1600" dirty="0"/>
              <a:t>Social media access</a:t>
            </a:r>
          </a:p>
          <a:p>
            <a:pPr marL="713756" lvl="1" indent="-325438"/>
            <a:r>
              <a:rPr lang="en-US" sz="1600" dirty="0"/>
              <a:t>Policy kerfuffles – strong-arming Republicans (especially in House)</a:t>
            </a:r>
          </a:p>
          <a:p>
            <a:pPr marL="1285228" lvl="2" indent="-325438"/>
            <a:r>
              <a:rPr lang="en-US" sz="1600" dirty="0"/>
              <a:t>NATO</a:t>
            </a:r>
          </a:p>
          <a:p>
            <a:pPr marL="1285228" lvl="2" indent="-325438"/>
            <a:r>
              <a:rPr lang="en-US" sz="1600" dirty="0"/>
              <a:t>Immigration</a:t>
            </a:r>
          </a:p>
          <a:p>
            <a:pPr marL="1285228" lvl="2" indent="-325438"/>
            <a:r>
              <a:rPr lang="en-US" sz="1600" dirty="0"/>
              <a:t>Abortion (tacking to center)</a:t>
            </a:r>
          </a:p>
          <a:p>
            <a:pPr marL="713756" lvl="1" indent="-325438"/>
            <a:r>
              <a:rPr lang="en-US" sz="1600" dirty="0">
                <a:hlinkClick r:id="rId3"/>
              </a:rPr>
              <a:t>Vice Presidential sweepstakes</a:t>
            </a:r>
            <a:endParaRPr lang="en-US" sz="1600" dirty="0"/>
          </a:p>
          <a:p>
            <a:pPr marL="1285228" lvl="2" indent="-325438"/>
            <a:r>
              <a:rPr lang="en-US" sz="1600" dirty="0"/>
              <a:t>Nikki Haley (and </a:t>
            </a:r>
            <a:r>
              <a:rPr lang="en-US" sz="1600" dirty="0">
                <a:hlinkClick r:id="rId4"/>
              </a:rPr>
              <a:t>whether she’s still relevant in 2024)</a:t>
            </a:r>
            <a:endParaRPr lang="en-US" sz="1600" dirty="0"/>
          </a:p>
          <a:p>
            <a:pPr marL="1285228" lvl="2" indent="-325438"/>
            <a:r>
              <a:rPr lang="en-US" sz="1600" dirty="0"/>
              <a:t>Sen. JD Vance (R-OH) </a:t>
            </a:r>
          </a:p>
          <a:p>
            <a:pPr marL="1938338" lvl="3" indent="-325438"/>
            <a:r>
              <a:rPr lang="en-US" sz="1600" dirty="0"/>
              <a:t>May 15</a:t>
            </a:r>
            <a:r>
              <a:rPr lang="en-US" sz="1600" baseline="30000" dirty="0"/>
              <a:t>th</a:t>
            </a:r>
            <a:r>
              <a:rPr lang="en-US" sz="1600" dirty="0"/>
              <a:t> – </a:t>
            </a:r>
            <a:r>
              <a:rPr lang="en-US" sz="1600" dirty="0">
                <a:hlinkClick r:id="rId5"/>
              </a:rPr>
              <a:t>Trump fundraiser in Cincinnati with Vance</a:t>
            </a:r>
            <a:endParaRPr lang="en-US" sz="1600" dirty="0"/>
          </a:p>
          <a:p>
            <a:pPr marL="1285228" lvl="2" indent="-325438"/>
            <a:r>
              <a:rPr lang="en-US" sz="1600" dirty="0"/>
              <a:t>May 5</a:t>
            </a:r>
            <a:r>
              <a:rPr lang="en-US" sz="1600" baseline="30000" dirty="0"/>
              <a:t>th</a:t>
            </a:r>
            <a:r>
              <a:rPr lang="en-US" sz="1600" dirty="0"/>
              <a:t> – RNC fundraiser (audition) at Mar-a-Lago</a:t>
            </a:r>
          </a:p>
          <a:p>
            <a:pPr marL="1598613" lvl="3" indent="-325438"/>
            <a:r>
              <a:rPr lang="en-US" sz="1600" dirty="0"/>
              <a:t>Gov. Kristi Noem (R-SD) </a:t>
            </a:r>
          </a:p>
          <a:p>
            <a:pPr marL="1598613" lvl="3" indent="-325438"/>
            <a:r>
              <a:rPr lang="en-US" sz="1600" dirty="0"/>
              <a:t>Sen. Marco Rubio (R-Fla)</a:t>
            </a:r>
          </a:p>
          <a:p>
            <a:pPr marL="1598613" lvl="3" indent="-325438"/>
            <a:r>
              <a:rPr lang="en-US" sz="1600" dirty="0"/>
              <a:t>Gov. Doug Burgum (R-ND)</a:t>
            </a:r>
          </a:p>
          <a:p>
            <a:pPr marL="1598613" lvl="3" indent="-325438"/>
            <a:r>
              <a:rPr lang="en-US" sz="1600" dirty="0"/>
              <a:t>Sen. Tim Scott (R-SC)</a:t>
            </a:r>
          </a:p>
          <a:p>
            <a:pPr marL="1598613" lvl="3" indent="-325438"/>
            <a:r>
              <a:rPr lang="en-US" sz="1600" dirty="0"/>
              <a:t>Rep. Elise Stefanik (R-NY)</a:t>
            </a:r>
          </a:p>
          <a:p>
            <a:pPr marL="739775" lvl="1" indent="-325438"/>
            <a:r>
              <a:rPr lang="en-US" sz="1600" dirty="0"/>
              <a:t>July 15-18:  Republican National Convention</a:t>
            </a:r>
          </a:p>
          <a:p>
            <a:pPr marL="1285228" lvl="2" indent="-325438"/>
            <a:endParaRPr lang="en-US" sz="1800" dirty="0"/>
          </a:p>
        </p:txBody>
      </p:sp>
      <p:pic>
        <p:nvPicPr>
          <p:cNvPr id="3" name="Picture 2" descr="A person with a medal&#10;&#10;Description automatically generated">
            <a:extLst>
              <a:ext uri="{FF2B5EF4-FFF2-40B4-BE49-F238E27FC236}">
                <a16:creationId xmlns:a16="http://schemas.microsoft.com/office/drawing/2014/main" id="{2DA5BF68-8659-D638-0D13-E977DB3D3DA7}"/>
              </a:ext>
            </a:extLst>
          </p:cNvPr>
          <p:cNvPicPr>
            <a:picLocks noChangeAspect="1"/>
          </p:cNvPicPr>
          <p:nvPr/>
        </p:nvPicPr>
        <p:blipFill>
          <a:blip r:embed="rId6"/>
          <a:stretch>
            <a:fillRect/>
          </a:stretch>
        </p:blipFill>
        <p:spPr>
          <a:xfrm>
            <a:off x="9738417" y="1827158"/>
            <a:ext cx="3659242" cy="3659242"/>
          </a:xfrm>
          <a:prstGeom prst="rect">
            <a:avLst/>
          </a:prstGeom>
        </p:spPr>
      </p:pic>
    </p:spTree>
    <p:extLst>
      <p:ext uri="{BB962C8B-B14F-4D97-AF65-F5344CB8AC3E}">
        <p14:creationId xmlns:p14="http://schemas.microsoft.com/office/powerpoint/2010/main" val="13409044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57125" y="295009"/>
            <a:ext cx="12268638" cy="532650"/>
          </a:xfrm>
        </p:spPr>
        <p:txBody>
          <a:bodyPr/>
          <a:lstStyle/>
          <a:p>
            <a:pPr marL="142285" indent="-325438" algn="ctr"/>
            <a:r>
              <a:rPr lang="en-US" sz="3200" dirty="0"/>
              <a:t>2024 – DEMOCRAT POTUS OUTLOOK</a:t>
            </a:r>
          </a:p>
          <a:p>
            <a:pPr marL="142285" indent="-325438"/>
            <a:endParaRPr lang="en-US" sz="3200" dirty="0"/>
          </a:p>
        </p:txBody>
      </p:sp>
      <p:sp>
        <p:nvSpPr>
          <p:cNvPr id="5" name="Text Placeholder 4"/>
          <p:cNvSpPr>
            <a:spLocks noGrp="1"/>
          </p:cNvSpPr>
          <p:nvPr>
            <p:ph type="body" sz="quarter" idx="11"/>
          </p:nvPr>
        </p:nvSpPr>
        <p:spPr>
          <a:xfrm>
            <a:off x="559560" y="1354212"/>
            <a:ext cx="12946257" cy="5698408"/>
          </a:xfrm>
        </p:spPr>
        <p:txBody>
          <a:bodyPr/>
          <a:lstStyle/>
          <a:p>
            <a:pPr marL="142285" indent="-325438"/>
            <a:r>
              <a:rPr lang="en-US" sz="1600" dirty="0"/>
              <a:t>Biden </a:t>
            </a:r>
          </a:p>
          <a:p>
            <a:pPr marL="713756" lvl="1" indent="-325438"/>
            <a:r>
              <a:rPr lang="en-US" sz="1600" dirty="0"/>
              <a:t>Incumbents - historically win </a:t>
            </a:r>
            <a:r>
              <a:rPr lang="en-US" sz="1600" i="1" dirty="0"/>
              <a:t>unless</a:t>
            </a:r>
            <a:r>
              <a:rPr lang="en-US" sz="1600" dirty="0"/>
              <a:t> they face a big primary challenge</a:t>
            </a:r>
          </a:p>
          <a:p>
            <a:pPr marL="713756" lvl="1" indent="-325438"/>
            <a:r>
              <a:rPr lang="en-US" sz="1600" dirty="0"/>
              <a:t>Age:  Biden will be 82 in November 2024  (Trump will be 78)</a:t>
            </a:r>
          </a:p>
          <a:p>
            <a:pPr marL="1285228" lvl="2" indent="-325438"/>
            <a:r>
              <a:rPr lang="en-US" sz="1600" dirty="0">
                <a:hlinkClick r:id="rId3"/>
              </a:rPr>
              <a:t>Previous oldest POTUS at time sworn in (pre-Biden)</a:t>
            </a:r>
            <a:r>
              <a:rPr lang="en-US" sz="1600" dirty="0"/>
              <a:t>:</a:t>
            </a:r>
          </a:p>
          <a:p>
            <a:pPr marL="1938338" lvl="3" indent="-325438"/>
            <a:r>
              <a:rPr lang="en-US" sz="1600" dirty="0"/>
              <a:t>Donald Trump (70)</a:t>
            </a:r>
          </a:p>
          <a:p>
            <a:pPr marL="1938338" lvl="3" indent="-325438"/>
            <a:r>
              <a:rPr lang="en-US" sz="1600" dirty="0"/>
              <a:t>Ronald Reagan (69)</a:t>
            </a:r>
          </a:p>
          <a:p>
            <a:pPr marL="713756" lvl="1" indent="-325438"/>
            <a:r>
              <a:rPr lang="en-US" sz="1600" dirty="0"/>
              <a:t>Scandals vs. Apathy </a:t>
            </a:r>
          </a:p>
          <a:p>
            <a:pPr marL="1285228" lvl="2" indent="-325438"/>
            <a:r>
              <a:rPr lang="en-US" sz="1600" dirty="0"/>
              <a:t>Special Counsel report (did not recommend indicting Biden </a:t>
            </a:r>
            <a:br>
              <a:rPr lang="en-US" sz="1600" dirty="0"/>
            </a:br>
            <a:r>
              <a:rPr lang="en-US" sz="1600" dirty="0"/>
              <a:t>on classified documents, but questioned his memory and mental acuity)</a:t>
            </a:r>
          </a:p>
          <a:p>
            <a:pPr marL="1285228" lvl="2" indent="-325438"/>
            <a:r>
              <a:rPr lang="en-US" sz="1600" dirty="0"/>
              <a:t>Israel vs. Palestinians – damned if you do, damned if you don’t?</a:t>
            </a:r>
          </a:p>
          <a:p>
            <a:pPr marL="142285" indent="-325438"/>
            <a:r>
              <a:rPr lang="en-US" sz="1600" dirty="0"/>
              <a:t>Economy is doing ok for many (but maybe not as much for Biden voters)?  </a:t>
            </a:r>
          </a:p>
          <a:p>
            <a:pPr marL="142285" indent="-325438"/>
            <a:r>
              <a:rPr lang="en-US" sz="1600" dirty="0"/>
              <a:t>Can Ds make political hay out of any of the current flash point issues?</a:t>
            </a:r>
          </a:p>
          <a:p>
            <a:pPr marL="713756" lvl="1" indent="-325438"/>
            <a:r>
              <a:rPr lang="en-US" sz="1600" dirty="0"/>
              <a:t>Abortion</a:t>
            </a:r>
          </a:p>
          <a:p>
            <a:pPr marL="713756" lvl="1" indent="-325438"/>
            <a:r>
              <a:rPr lang="en-US" sz="1600" dirty="0"/>
              <a:t>Insurrectionists / pro-Democracy</a:t>
            </a:r>
          </a:p>
          <a:p>
            <a:pPr marL="713756" lvl="1" indent="-325438"/>
            <a:r>
              <a:rPr lang="en-US" sz="1600" dirty="0"/>
              <a:t>Immigration</a:t>
            </a:r>
          </a:p>
          <a:p>
            <a:pPr marL="713756" lvl="1" indent="-325438"/>
            <a:r>
              <a:rPr lang="en-US" sz="1600" dirty="0"/>
              <a:t>Ukraine and Israel – House Rs refusal to fund; lack of support for NATO</a:t>
            </a:r>
          </a:p>
          <a:p>
            <a:pPr marL="142285" indent="-325438"/>
            <a:r>
              <a:rPr lang="en-US" sz="1600" dirty="0"/>
              <a:t>Democratic National Convention – a possible lightning rod moment?</a:t>
            </a:r>
          </a:p>
          <a:p>
            <a:pPr marL="713756" lvl="1" indent="-325438"/>
            <a:r>
              <a:rPr lang="en-US" sz="1600" dirty="0"/>
              <a:t>See “</a:t>
            </a:r>
            <a:r>
              <a:rPr lang="en-US" sz="1600" dirty="0">
                <a:hlinkClick r:id="rId4"/>
              </a:rPr>
              <a:t>DNC is Preparing for the Worst in Chicago – Without the Help of the City’s Mayor</a:t>
            </a:r>
            <a:r>
              <a:rPr lang="en-US" sz="1600" dirty="0"/>
              <a:t>”</a:t>
            </a:r>
            <a:br>
              <a:rPr lang="en-US" sz="1600" dirty="0"/>
            </a:br>
            <a:r>
              <a:rPr lang="en-US" sz="1600" dirty="0"/>
              <a:t>Politico (May 10, 2024)</a:t>
            </a:r>
          </a:p>
        </p:txBody>
      </p:sp>
      <p:pic>
        <p:nvPicPr>
          <p:cNvPr id="6" name="Picture 5" descr="A group of men posing for a picture on a beach&#10;&#10;Description automatically generated with medium confidence">
            <a:extLst>
              <a:ext uri="{FF2B5EF4-FFF2-40B4-BE49-F238E27FC236}">
                <a16:creationId xmlns:a16="http://schemas.microsoft.com/office/drawing/2014/main" id="{07194C31-2858-4B58-87A8-B3882742E49C}"/>
              </a:ext>
            </a:extLst>
          </p:cNvPr>
          <p:cNvPicPr>
            <a:picLocks noChangeAspect="1"/>
          </p:cNvPicPr>
          <p:nvPr/>
        </p:nvPicPr>
        <p:blipFill>
          <a:blip r:embed="rId5"/>
          <a:stretch>
            <a:fillRect/>
          </a:stretch>
        </p:blipFill>
        <p:spPr>
          <a:xfrm>
            <a:off x="10287958" y="1455812"/>
            <a:ext cx="3894093" cy="5192124"/>
          </a:xfrm>
          <a:prstGeom prst="rect">
            <a:avLst/>
          </a:prstGeom>
        </p:spPr>
      </p:pic>
    </p:spTree>
    <p:extLst>
      <p:ext uri="{BB962C8B-B14F-4D97-AF65-F5344CB8AC3E}">
        <p14:creationId xmlns:p14="http://schemas.microsoft.com/office/powerpoint/2010/main" val="32697904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42775" y="295009"/>
            <a:ext cx="12268638" cy="532650"/>
          </a:xfrm>
        </p:spPr>
        <p:txBody>
          <a:bodyPr/>
          <a:lstStyle/>
          <a:p>
            <a:pPr marL="142285" indent="-325438" algn="ctr"/>
            <a:r>
              <a:rPr lang="en-US" sz="3200" dirty="0"/>
              <a:t>2024 – third party candidate?</a:t>
            </a:r>
          </a:p>
          <a:p>
            <a:pPr marL="142285" indent="-325438"/>
            <a:endParaRPr lang="en-US" sz="3200" dirty="0"/>
          </a:p>
        </p:txBody>
      </p:sp>
      <p:sp>
        <p:nvSpPr>
          <p:cNvPr id="7" name="TextBox 6">
            <a:extLst>
              <a:ext uri="{FF2B5EF4-FFF2-40B4-BE49-F238E27FC236}">
                <a16:creationId xmlns:a16="http://schemas.microsoft.com/office/drawing/2014/main" id="{AE2A926F-279E-2EBF-4B40-60256AA5BAA5}"/>
              </a:ext>
            </a:extLst>
          </p:cNvPr>
          <p:cNvSpPr txBox="1"/>
          <p:nvPr/>
        </p:nvSpPr>
        <p:spPr>
          <a:xfrm>
            <a:off x="619125" y="895350"/>
            <a:ext cx="9982200" cy="6740307"/>
          </a:xfrm>
          <a:prstGeom prst="rect">
            <a:avLst/>
          </a:prstGeom>
          <a:noFill/>
        </p:spPr>
        <p:txBody>
          <a:bodyPr wrap="square" rtlCol="0">
            <a:spAutoFit/>
          </a:bodyPr>
          <a:lstStyle/>
          <a:p>
            <a:pPr marL="457200" indent="-457200">
              <a:buFont typeface="Arial" panose="020B0604020202020204" pitchFamily="34" charset="0"/>
              <a:buChar char="•"/>
            </a:pPr>
            <a:r>
              <a:rPr lang="en-US" sz="1800" dirty="0"/>
              <a:t>“</a:t>
            </a:r>
            <a:r>
              <a:rPr lang="en-US" sz="1800" dirty="0">
                <a:hlinkClick r:id="rId3"/>
              </a:rPr>
              <a:t>No Labels</a:t>
            </a:r>
            <a:r>
              <a:rPr lang="en-US" sz="1800" dirty="0"/>
              <a:t>” --  bipartisanship (Problem Solvers Caucus); sought moderate candidate (turned down by Manchin, Haley others)</a:t>
            </a:r>
          </a:p>
          <a:p>
            <a:pPr marL="457200" indent="-457200">
              <a:buFont typeface="Arial" panose="020B0604020202020204" pitchFamily="34" charset="0"/>
              <a:buChar char="•"/>
            </a:pPr>
            <a:r>
              <a:rPr lang="en-US" sz="1800" dirty="0">
                <a:hlinkClick r:id="rId4"/>
              </a:rPr>
              <a:t>Instability in multiparty systems</a:t>
            </a:r>
            <a:r>
              <a:rPr lang="en-US" sz="1800" dirty="0"/>
              <a:t>; increased power to fringes</a:t>
            </a:r>
          </a:p>
          <a:p>
            <a:pPr marL="457200" indent="-457200">
              <a:buFont typeface="Arial" panose="020B0604020202020204" pitchFamily="34" charset="0"/>
              <a:buChar char="•"/>
            </a:pPr>
            <a:r>
              <a:rPr lang="en-US" sz="1800" dirty="0"/>
              <a:t>Effects in prior elections</a:t>
            </a:r>
          </a:p>
          <a:p>
            <a:pPr marL="1110310" lvl="1" indent="-457200">
              <a:buFont typeface="Arial" panose="020B0604020202020204" pitchFamily="34" charset="0"/>
              <a:buChar char="•"/>
            </a:pPr>
            <a:r>
              <a:rPr lang="en-US" sz="1800" dirty="0"/>
              <a:t>2000 (Bush v. Gore) – </a:t>
            </a:r>
            <a:r>
              <a:rPr lang="en-US" sz="1800" dirty="0">
                <a:hlinkClick r:id="rId5"/>
              </a:rPr>
              <a:t>did Ralph Nader cost Gore the election</a:t>
            </a:r>
            <a:r>
              <a:rPr lang="en-US" sz="1800" dirty="0"/>
              <a:t>?</a:t>
            </a:r>
          </a:p>
          <a:p>
            <a:pPr marL="1110310" lvl="1" indent="-457200">
              <a:buFont typeface="Arial" panose="020B0604020202020204" pitchFamily="34" charset="0"/>
              <a:buChar char="•"/>
            </a:pPr>
            <a:r>
              <a:rPr lang="en-US" sz="1800" dirty="0"/>
              <a:t>2016 (Trump beat Hillary Clinton) </a:t>
            </a:r>
          </a:p>
          <a:p>
            <a:pPr marL="1763420" lvl="2" indent="-457200">
              <a:buFont typeface="Arial" panose="020B0604020202020204" pitchFamily="34" charset="0"/>
              <a:buChar char="•"/>
            </a:pPr>
            <a:r>
              <a:rPr lang="en-US" sz="1800" dirty="0"/>
              <a:t>6% voted for 3</a:t>
            </a:r>
            <a:r>
              <a:rPr lang="en-US" sz="1800" baseline="30000" dirty="0"/>
              <a:t>rd</a:t>
            </a:r>
            <a:r>
              <a:rPr lang="en-US" sz="1800" dirty="0"/>
              <a:t> and write-in candidates</a:t>
            </a:r>
          </a:p>
          <a:p>
            <a:pPr marL="1763420" lvl="2" indent="-457200">
              <a:buFont typeface="Arial" panose="020B0604020202020204" pitchFamily="34" charset="0"/>
              <a:buChar char="•"/>
            </a:pPr>
            <a:r>
              <a:rPr lang="en-US" sz="1800" dirty="0"/>
              <a:t>Libertarian Gary Johnson got &gt;3% of national vote </a:t>
            </a:r>
          </a:p>
          <a:p>
            <a:pPr marL="1763420" lvl="2" indent="-457200">
              <a:buFont typeface="Arial" panose="020B0604020202020204" pitchFamily="34" charset="0"/>
              <a:buChar char="•"/>
            </a:pPr>
            <a:r>
              <a:rPr lang="en-US" sz="1800" dirty="0"/>
              <a:t>Green Party nominee Jill Stein got &gt;1% </a:t>
            </a:r>
          </a:p>
          <a:p>
            <a:pPr marL="1110310" lvl="1" indent="-457200">
              <a:buFont typeface="Arial" panose="020B0604020202020204" pitchFamily="34" charset="0"/>
              <a:buChar char="•"/>
            </a:pPr>
            <a:r>
              <a:rPr lang="en-US" sz="1800" dirty="0"/>
              <a:t>2020 (Biden beat Trump) – only 2% cast for 3</a:t>
            </a:r>
            <a:r>
              <a:rPr lang="en-US" sz="1800" baseline="30000" dirty="0"/>
              <a:t>rd</a:t>
            </a:r>
            <a:r>
              <a:rPr lang="en-US" sz="1800" dirty="0"/>
              <a:t> party / write-ins</a:t>
            </a:r>
          </a:p>
          <a:p>
            <a:pPr marL="1110310" lvl="1" indent="-457200">
              <a:buFont typeface="Arial" panose="020B0604020202020204" pitchFamily="34" charset="0"/>
              <a:buChar char="•"/>
            </a:pPr>
            <a:r>
              <a:rPr lang="en-US" sz="1800" dirty="0"/>
              <a:t>2024 </a:t>
            </a:r>
          </a:p>
          <a:p>
            <a:pPr marL="1763420" lvl="2" indent="-457200">
              <a:buFont typeface="Arial" panose="020B0604020202020204" pitchFamily="34" charset="0"/>
              <a:buChar char="•"/>
            </a:pPr>
            <a:r>
              <a:rPr lang="en-US" sz="1800" dirty="0"/>
              <a:t>widespread dissatisfaction with both Biden and Trump</a:t>
            </a:r>
          </a:p>
          <a:p>
            <a:pPr marL="1763420" lvl="2" indent="-457200">
              <a:buFont typeface="Arial" panose="020B0604020202020204" pitchFamily="34" charset="0"/>
              <a:buChar char="•"/>
            </a:pPr>
            <a:r>
              <a:rPr lang="en-US" sz="1800" dirty="0">
                <a:hlinkClick r:id="rId6"/>
              </a:rPr>
              <a:t>How many will/would cast 3</a:t>
            </a:r>
            <a:r>
              <a:rPr lang="en-US" sz="1800" baseline="30000" dirty="0">
                <a:hlinkClick r:id="rId6"/>
              </a:rPr>
              <a:t>rd</a:t>
            </a:r>
            <a:r>
              <a:rPr lang="en-US" sz="1800" dirty="0">
                <a:hlinkClick r:id="rId6"/>
              </a:rPr>
              <a:t> party or write in</a:t>
            </a:r>
            <a:r>
              <a:rPr lang="en-US" sz="1800" dirty="0"/>
              <a:t>?</a:t>
            </a:r>
          </a:p>
          <a:p>
            <a:pPr marL="457200" indent="-457200">
              <a:buFont typeface="Arial" panose="020B0604020202020204" pitchFamily="34" charset="0"/>
              <a:buChar char="•"/>
            </a:pPr>
            <a:r>
              <a:rPr lang="en-US" sz="1800" dirty="0">
                <a:hlinkClick r:id="rId7"/>
              </a:rPr>
              <a:t>RFK Jr.</a:t>
            </a:r>
          </a:p>
          <a:p>
            <a:pPr marL="1110310" lvl="1" indent="-457200">
              <a:buFont typeface="Arial" panose="020B0604020202020204" pitchFamily="34" charset="0"/>
              <a:buChar char="•"/>
            </a:pPr>
            <a:r>
              <a:rPr lang="en-US" sz="1800" dirty="0">
                <a:hlinkClick r:id="rId7"/>
              </a:rPr>
              <a:t>Kennedy family vs RFK Jr</a:t>
            </a:r>
            <a:r>
              <a:rPr lang="en-US" sz="1800" dirty="0"/>
              <a:t>; </a:t>
            </a:r>
            <a:r>
              <a:rPr lang="en-US" sz="1800" dirty="0">
                <a:hlinkClick r:id="rId8"/>
              </a:rPr>
              <a:t>Super Bowl ad</a:t>
            </a:r>
            <a:endParaRPr lang="en-US" sz="1800" dirty="0"/>
          </a:p>
          <a:p>
            <a:pPr marL="1110310" lvl="1" indent="-457200">
              <a:buFont typeface="Arial" panose="020B0604020202020204" pitchFamily="34" charset="0"/>
              <a:buChar char="•"/>
            </a:pPr>
            <a:r>
              <a:rPr lang="en-US" sz="1800" dirty="0"/>
              <a:t>Current polling results = </a:t>
            </a:r>
            <a:r>
              <a:rPr lang="en-US" sz="1800" dirty="0">
                <a:hlinkClick r:id="rId9"/>
              </a:rPr>
              <a:t>unclear</a:t>
            </a:r>
            <a:endParaRPr lang="en-US" sz="1800" dirty="0"/>
          </a:p>
          <a:p>
            <a:pPr marL="1763420" lvl="2" indent="-457200">
              <a:buFont typeface="Arial" panose="020B0604020202020204" pitchFamily="34" charset="0"/>
              <a:buChar char="•"/>
            </a:pPr>
            <a:r>
              <a:rPr lang="en-US" sz="1800" dirty="0">
                <a:hlinkClick r:id="rId10"/>
              </a:rPr>
              <a:t>Some say he takes more votes from Trump</a:t>
            </a:r>
            <a:r>
              <a:rPr lang="en-US" sz="1800" dirty="0"/>
              <a:t> (NBC 4/21/24)</a:t>
            </a:r>
          </a:p>
          <a:p>
            <a:pPr marL="1763420" lvl="2" indent="-457200">
              <a:buFont typeface="Arial" panose="020B0604020202020204" pitchFamily="34" charset="0"/>
              <a:buChar char="•"/>
            </a:pPr>
            <a:r>
              <a:rPr lang="en-US" sz="1800" dirty="0"/>
              <a:t>Many/most polls and </a:t>
            </a:r>
            <a:r>
              <a:rPr lang="en-US" sz="1800" dirty="0">
                <a:hlinkClick r:id="rId11"/>
              </a:rPr>
              <a:t>analysts </a:t>
            </a:r>
            <a:r>
              <a:rPr lang="en-US" sz="1800" dirty="0"/>
              <a:t>predict otherwise</a:t>
            </a:r>
          </a:p>
          <a:p>
            <a:pPr marL="1110310" lvl="1" indent="-457200">
              <a:buFont typeface="Arial" panose="020B0604020202020204" pitchFamily="34" charset="0"/>
              <a:buChar char="•"/>
            </a:pPr>
            <a:r>
              <a:rPr lang="en-US" sz="1800" dirty="0">
                <a:hlinkClick r:id="rId12"/>
              </a:rPr>
              <a:t>Not on all State ballots</a:t>
            </a:r>
            <a:r>
              <a:rPr lang="en-US" sz="1800" dirty="0"/>
              <a:t> (3</a:t>
            </a:r>
            <a:r>
              <a:rPr lang="en-US" sz="1800" baseline="30000" dirty="0"/>
              <a:t>rd</a:t>
            </a:r>
            <a:r>
              <a:rPr lang="en-US" sz="1800" dirty="0"/>
              <a:t> party vs write-in)</a:t>
            </a:r>
          </a:p>
          <a:p>
            <a:pPr marL="1110310" lvl="1" indent="-457200">
              <a:buFont typeface="Arial" panose="020B0604020202020204" pitchFamily="34" charset="0"/>
              <a:buChar char="•"/>
            </a:pPr>
            <a:r>
              <a:rPr lang="en-US" sz="1800" dirty="0"/>
              <a:t>Debates</a:t>
            </a:r>
          </a:p>
          <a:p>
            <a:pPr marL="1763420" lvl="2" indent="-457200">
              <a:buFont typeface="Arial" panose="020B0604020202020204" pitchFamily="34" charset="0"/>
              <a:buChar char="•"/>
            </a:pPr>
            <a:r>
              <a:rPr lang="en-US" sz="1800" dirty="0"/>
              <a:t>15% = normal polling threshold </a:t>
            </a:r>
          </a:p>
          <a:p>
            <a:pPr marL="1763420" lvl="2" indent="-457200">
              <a:buFont typeface="Arial" panose="020B0604020202020204" pitchFamily="34" charset="0"/>
              <a:buChar char="•"/>
            </a:pPr>
            <a:r>
              <a:rPr lang="en-US" sz="1800" dirty="0">
                <a:hlinkClick r:id="rId13"/>
              </a:rPr>
              <a:t>RFK Jr may actually make it to debate stage?</a:t>
            </a:r>
            <a:endParaRPr lang="en-US" sz="1800" dirty="0"/>
          </a:p>
          <a:p>
            <a:pPr marL="1110310" lvl="1" indent="-457200">
              <a:buFont typeface="Arial" panose="020B0604020202020204" pitchFamily="34" charset="0"/>
              <a:buChar char="•"/>
            </a:pPr>
            <a:endParaRPr lang="en-US" sz="1800" dirty="0"/>
          </a:p>
          <a:p>
            <a:pPr marL="457200" indent="-457200">
              <a:buFont typeface="Arial" panose="020B0604020202020204" pitchFamily="34" charset="0"/>
              <a:buChar char="•"/>
            </a:pPr>
            <a:endParaRPr lang="en-US" sz="1800" dirty="0"/>
          </a:p>
        </p:txBody>
      </p:sp>
      <p:pic>
        <p:nvPicPr>
          <p:cNvPr id="3" name="Picture 2" descr="A book cover with white text&#10;&#10;Description automatically generated">
            <a:extLst>
              <a:ext uri="{FF2B5EF4-FFF2-40B4-BE49-F238E27FC236}">
                <a16:creationId xmlns:a16="http://schemas.microsoft.com/office/drawing/2014/main" id="{B2E45F7A-50DB-4BA0-4C0E-077A8D8301C1}"/>
              </a:ext>
            </a:extLst>
          </p:cNvPr>
          <p:cNvPicPr>
            <a:picLocks noChangeAspect="1"/>
          </p:cNvPicPr>
          <p:nvPr/>
        </p:nvPicPr>
        <p:blipFill>
          <a:blip r:embed="rId14"/>
          <a:stretch>
            <a:fillRect/>
          </a:stretch>
        </p:blipFill>
        <p:spPr>
          <a:xfrm>
            <a:off x="10963275" y="1043737"/>
            <a:ext cx="2662237" cy="4000629"/>
          </a:xfrm>
          <a:prstGeom prst="rect">
            <a:avLst/>
          </a:prstGeom>
        </p:spPr>
      </p:pic>
    </p:spTree>
    <p:extLst>
      <p:ext uri="{BB962C8B-B14F-4D97-AF65-F5344CB8AC3E}">
        <p14:creationId xmlns:p14="http://schemas.microsoft.com/office/powerpoint/2010/main" val="28426097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413928" y="1914512"/>
            <a:ext cx="11341628" cy="1371600"/>
          </a:xfrm>
        </p:spPr>
        <p:txBody>
          <a:bodyPr/>
          <a:lstStyle/>
          <a:p>
            <a:pPr algn="ctr"/>
            <a:r>
              <a:rPr lang="en-US" dirty="0"/>
              <a:t>Key upcoming dates</a:t>
            </a:r>
            <a:br>
              <a:rPr lang="en-US" dirty="0"/>
            </a:br>
            <a:endParaRPr lang="en-US" dirty="0"/>
          </a:p>
        </p:txBody>
      </p:sp>
    </p:spTree>
    <p:extLst>
      <p:ext uri="{BB962C8B-B14F-4D97-AF65-F5344CB8AC3E}">
        <p14:creationId xmlns:p14="http://schemas.microsoft.com/office/powerpoint/2010/main" val="32033847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pPr algn="ctr"/>
            <a:r>
              <a:rPr lang="en-US" dirty="0"/>
              <a:t>COMING UP</a:t>
            </a:r>
          </a:p>
        </p:txBody>
      </p:sp>
      <p:sp>
        <p:nvSpPr>
          <p:cNvPr id="5" name="Text Placeholder 4"/>
          <p:cNvSpPr>
            <a:spLocks noGrp="1"/>
          </p:cNvSpPr>
          <p:nvPr>
            <p:ph type="body" sz="quarter" idx="11"/>
          </p:nvPr>
        </p:nvSpPr>
        <p:spPr>
          <a:xfrm>
            <a:off x="1261951" y="1401313"/>
            <a:ext cx="12268200" cy="1208537"/>
          </a:xfrm>
        </p:spPr>
        <p:txBody>
          <a:bodyPr/>
          <a:lstStyle/>
          <a:p>
            <a:r>
              <a:rPr lang="en-US" sz="2400" dirty="0"/>
              <a:t>March 1 and March 8 – Appropriation Deadlines (else Govt shutdown)</a:t>
            </a:r>
          </a:p>
          <a:p>
            <a:r>
              <a:rPr lang="en-US" sz="2400" dirty="0"/>
              <a:t>July 15-18 – Republican Convention (Milwaukee WI)</a:t>
            </a:r>
          </a:p>
          <a:p>
            <a:r>
              <a:rPr lang="en-US" sz="2400" dirty="0"/>
              <a:t>August 4 – </a:t>
            </a:r>
            <a:r>
              <a:rPr lang="en-US" sz="2400" dirty="0">
                <a:hlinkClick r:id="rId3"/>
              </a:rPr>
              <a:t>Ohio statutory deadline for certification of candidate</a:t>
            </a:r>
            <a:endParaRPr lang="en-US" sz="2400" dirty="0"/>
          </a:p>
          <a:p>
            <a:r>
              <a:rPr lang="en-US" sz="2400" dirty="0"/>
              <a:t>August 19-22 – Democratic Convention (Chicago IL)</a:t>
            </a:r>
          </a:p>
          <a:p>
            <a:r>
              <a:rPr lang="en-US" sz="2400" dirty="0"/>
              <a:t>September 16 – Presidential Debate #1 (San Marcos TX)</a:t>
            </a:r>
          </a:p>
          <a:p>
            <a:r>
              <a:rPr lang="en-US" sz="2400" dirty="0"/>
              <a:t>September 25 – Vice-Presidential Debate (Easton PA)</a:t>
            </a:r>
          </a:p>
          <a:p>
            <a:r>
              <a:rPr lang="en-US" sz="2400" dirty="0"/>
              <a:t>September 30, 2024 – Appropriations (or CR or shutdown)</a:t>
            </a:r>
          </a:p>
          <a:p>
            <a:r>
              <a:rPr lang="en-US" sz="2400" dirty="0"/>
              <a:t>October 1 – Presidential Debate #2 (Petersburg VA)</a:t>
            </a:r>
          </a:p>
          <a:p>
            <a:r>
              <a:rPr lang="en-US" sz="2400" dirty="0"/>
              <a:t>October 9 – Presidential Debate #2 (Salt Lake City UT)</a:t>
            </a:r>
          </a:p>
          <a:p>
            <a:r>
              <a:rPr lang="en-US" sz="2400" dirty="0"/>
              <a:t>November 5 – Presidential Election</a:t>
            </a:r>
          </a:p>
          <a:p>
            <a:r>
              <a:rPr lang="en-US" sz="2400" dirty="0"/>
              <a:t>December 17 – Electors Cast Their Votes</a:t>
            </a:r>
          </a:p>
          <a:p>
            <a:r>
              <a:rPr lang="en-US" sz="2400" dirty="0"/>
              <a:t>January 2025 – Debt Limit (again)</a:t>
            </a:r>
          </a:p>
          <a:p>
            <a:r>
              <a:rPr lang="en-US" sz="2400" dirty="0"/>
              <a:t>December 31, 2025 – Sunset of Individual Provisions from 2017 TCJA</a:t>
            </a:r>
          </a:p>
          <a:p>
            <a:endParaRPr lang="en-US" sz="1800" dirty="0"/>
          </a:p>
          <a:p>
            <a:endParaRPr lang="en-US" sz="2000" dirty="0"/>
          </a:p>
          <a:p>
            <a:pPr lvl="1"/>
            <a:endParaRPr lang="en-US" sz="1100" dirty="0"/>
          </a:p>
        </p:txBody>
      </p:sp>
      <p:pic>
        <p:nvPicPr>
          <p:cNvPr id="3" name="Picture 2" descr="A picture containing text, clipart&#10;&#10;Description automatically generated">
            <a:extLst>
              <a:ext uri="{FF2B5EF4-FFF2-40B4-BE49-F238E27FC236}">
                <a16:creationId xmlns:a16="http://schemas.microsoft.com/office/drawing/2014/main" id="{5A753DA7-3D4F-4C93-852D-6C943E2C8DFD}"/>
              </a:ext>
            </a:extLst>
          </p:cNvPr>
          <p:cNvPicPr>
            <a:picLocks noChangeAspect="1"/>
          </p:cNvPicPr>
          <p:nvPr/>
        </p:nvPicPr>
        <p:blipFill>
          <a:blip r:embed="rId4"/>
          <a:stretch>
            <a:fillRect/>
          </a:stretch>
        </p:blipFill>
        <p:spPr>
          <a:xfrm>
            <a:off x="10961784" y="621013"/>
            <a:ext cx="3129880" cy="2386990"/>
          </a:xfrm>
          <a:prstGeom prst="rect">
            <a:avLst/>
          </a:prstGeom>
        </p:spPr>
      </p:pic>
    </p:spTree>
    <p:extLst>
      <p:ext uri="{BB962C8B-B14F-4D97-AF65-F5344CB8AC3E}">
        <p14:creationId xmlns:p14="http://schemas.microsoft.com/office/powerpoint/2010/main" val="38485454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472232" y="1870927"/>
            <a:ext cx="11341628" cy="1371600"/>
          </a:xfrm>
        </p:spPr>
        <p:txBody>
          <a:bodyPr/>
          <a:lstStyle/>
          <a:p>
            <a:pPr algn="ctr"/>
            <a:r>
              <a:rPr lang="en-US" dirty="0"/>
              <a:t>-- appendix-- </a:t>
            </a:r>
            <a:br>
              <a:rPr lang="en-US" dirty="0"/>
            </a:br>
            <a:r>
              <a:rPr lang="en-US" dirty="0"/>
              <a:t>2024-2025</a:t>
            </a:r>
            <a:br>
              <a:rPr lang="en-US" dirty="0"/>
            </a:br>
            <a:r>
              <a:rPr lang="en-US" dirty="0"/>
              <a:t>estate planning</a:t>
            </a:r>
          </a:p>
        </p:txBody>
      </p:sp>
    </p:spTree>
    <p:extLst>
      <p:ext uri="{BB962C8B-B14F-4D97-AF65-F5344CB8AC3E}">
        <p14:creationId xmlns:p14="http://schemas.microsoft.com/office/powerpoint/2010/main" val="17637606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ESTATE/GIFT TAX INTRODUCTION </a:t>
            </a:r>
          </a:p>
        </p:txBody>
      </p:sp>
      <p:sp>
        <p:nvSpPr>
          <p:cNvPr id="3" name="Text Placeholder 2">
            <a:extLst>
              <a:ext uri="{FF2B5EF4-FFF2-40B4-BE49-F238E27FC236}">
                <a16:creationId xmlns:a16="http://schemas.microsoft.com/office/drawing/2014/main" id="{52BB8393-31B5-41F8-96A5-1A686E9BC4D1}"/>
              </a:ext>
            </a:extLst>
          </p:cNvPr>
          <p:cNvSpPr>
            <a:spLocks noGrp="1"/>
          </p:cNvSpPr>
          <p:nvPr>
            <p:ph type="body" sz="quarter" idx="11"/>
          </p:nvPr>
        </p:nvSpPr>
        <p:spPr/>
        <p:txBody>
          <a:bodyPr/>
          <a:lstStyle/>
          <a:p>
            <a:r>
              <a:rPr lang="en-US" dirty="0"/>
              <a:t>The “transfer tax toll bridge”</a:t>
            </a:r>
          </a:p>
          <a:p>
            <a:pPr lvl="1"/>
            <a:r>
              <a:rPr lang="en-US" dirty="0"/>
              <a:t>Date of transfer</a:t>
            </a:r>
          </a:p>
          <a:p>
            <a:pPr lvl="1"/>
            <a:r>
              <a:rPr lang="en-US" dirty="0"/>
              <a:t>Value of what is transferred</a:t>
            </a:r>
          </a:p>
          <a:p>
            <a:pPr lvl="1"/>
            <a:r>
              <a:rPr lang="en-US" dirty="0"/>
              <a:t>Recipient; exceptions</a:t>
            </a:r>
          </a:p>
          <a:p>
            <a:r>
              <a:rPr lang="en-US" dirty="0"/>
              <a:t>Unified estate/gift tax credit</a:t>
            </a:r>
          </a:p>
          <a:p>
            <a:pPr lvl="1"/>
            <a:r>
              <a:rPr lang="en-US" dirty="0"/>
              <a:t>Unified = life + death (cumulative) </a:t>
            </a:r>
          </a:p>
          <a:p>
            <a:pPr lvl="1"/>
            <a:r>
              <a:rPr lang="en-US" dirty="0"/>
              <a:t>Historical rates (next slide)</a:t>
            </a:r>
          </a:p>
          <a:p>
            <a:pPr lvl="1"/>
            <a:r>
              <a:rPr lang="en-US" dirty="0"/>
              <a:t>Clawback? (no)</a:t>
            </a:r>
            <a:endParaRPr lang="en-UG" dirty="0"/>
          </a:p>
        </p:txBody>
      </p:sp>
    </p:spTree>
    <p:extLst>
      <p:ext uri="{BB962C8B-B14F-4D97-AF65-F5344CB8AC3E}">
        <p14:creationId xmlns:p14="http://schemas.microsoft.com/office/powerpoint/2010/main" val="23950183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ESTATE TAX (1916-2007)</a:t>
            </a:r>
          </a:p>
        </p:txBody>
      </p:sp>
      <p:pic>
        <p:nvPicPr>
          <p:cNvPr id="1026" name="Picture 2">
            <a:extLst>
              <a:ext uri="{FF2B5EF4-FFF2-40B4-BE49-F238E27FC236}">
                <a16:creationId xmlns:a16="http://schemas.microsoft.com/office/drawing/2014/main" id="{AFA18464-08BB-48FC-855F-1D536CD996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5794" y="1296565"/>
            <a:ext cx="3932903" cy="6773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0CA30C5-FAA0-4C03-BD96-EF92BD11A286}"/>
              </a:ext>
            </a:extLst>
          </p:cNvPr>
          <p:cNvSpPr txBox="1"/>
          <p:nvPr/>
        </p:nvSpPr>
        <p:spPr>
          <a:xfrm>
            <a:off x="11471261" y="6977042"/>
            <a:ext cx="3795251" cy="261610"/>
          </a:xfrm>
          <a:prstGeom prst="rect">
            <a:avLst/>
          </a:prstGeom>
          <a:noFill/>
        </p:spPr>
        <p:txBody>
          <a:bodyPr wrap="square" rtlCol="0">
            <a:spAutoFit/>
          </a:bodyPr>
          <a:lstStyle/>
          <a:p>
            <a:r>
              <a:rPr lang="en-US" sz="1100" u="sng" dirty="0">
                <a:hlinkClick r:id="rId4"/>
              </a:rPr>
              <a:t>https://www.irs.gov/pub/irs-soi/ninetyestate.pdf</a:t>
            </a:r>
            <a:r>
              <a:rPr lang="en-US" sz="1100" dirty="0"/>
              <a:t> </a:t>
            </a:r>
            <a:endParaRPr lang="en-UG" sz="1100" dirty="0"/>
          </a:p>
        </p:txBody>
      </p:sp>
      <p:sp>
        <p:nvSpPr>
          <p:cNvPr id="7" name="Rectangle 6">
            <a:extLst>
              <a:ext uri="{FF2B5EF4-FFF2-40B4-BE49-F238E27FC236}">
                <a16:creationId xmlns:a16="http://schemas.microsoft.com/office/drawing/2014/main" id="{D8B86BE5-BB7A-42EF-8E71-BAE1FDC22F0E}"/>
              </a:ext>
            </a:extLst>
          </p:cNvPr>
          <p:cNvSpPr/>
          <p:nvPr/>
        </p:nvSpPr>
        <p:spPr>
          <a:xfrm>
            <a:off x="4935794" y="6331974"/>
            <a:ext cx="1737150" cy="38345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G" dirty="0"/>
          </a:p>
        </p:txBody>
      </p:sp>
      <p:sp>
        <p:nvSpPr>
          <p:cNvPr id="8" name="Rectangle 7">
            <a:extLst>
              <a:ext uri="{FF2B5EF4-FFF2-40B4-BE49-F238E27FC236}">
                <a16:creationId xmlns:a16="http://schemas.microsoft.com/office/drawing/2014/main" id="{EC331E66-25E5-4DAA-BAEC-FBA9EC401802}"/>
              </a:ext>
            </a:extLst>
          </p:cNvPr>
          <p:cNvSpPr/>
          <p:nvPr/>
        </p:nvSpPr>
        <p:spPr>
          <a:xfrm>
            <a:off x="7315200" y="3341915"/>
            <a:ext cx="1338943" cy="192677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G" dirty="0"/>
          </a:p>
        </p:txBody>
      </p:sp>
      <p:sp>
        <p:nvSpPr>
          <p:cNvPr id="9" name="Rectangle 8">
            <a:extLst>
              <a:ext uri="{FF2B5EF4-FFF2-40B4-BE49-F238E27FC236}">
                <a16:creationId xmlns:a16="http://schemas.microsoft.com/office/drawing/2014/main" id="{3B8DA889-6263-4A49-8A9E-DDDB0EFD0EC3}"/>
              </a:ext>
            </a:extLst>
          </p:cNvPr>
          <p:cNvSpPr/>
          <p:nvPr/>
        </p:nvSpPr>
        <p:spPr>
          <a:xfrm>
            <a:off x="5061857" y="3341914"/>
            <a:ext cx="1611086" cy="192677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G" dirty="0"/>
          </a:p>
        </p:txBody>
      </p:sp>
      <p:sp>
        <p:nvSpPr>
          <p:cNvPr id="11" name="Rectangle 10">
            <a:extLst>
              <a:ext uri="{FF2B5EF4-FFF2-40B4-BE49-F238E27FC236}">
                <a16:creationId xmlns:a16="http://schemas.microsoft.com/office/drawing/2014/main" id="{A4871BF4-66A2-4D7E-866E-6A564F5F830A}"/>
              </a:ext>
            </a:extLst>
          </p:cNvPr>
          <p:cNvSpPr/>
          <p:nvPr/>
        </p:nvSpPr>
        <p:spPr>
          <a:xfrm>
            <a:off x="7315200" y="6331974"/>
            <a:ext cx="1338943" cy="38345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G" dirty="0"/>
          </a:p>
        </p:txBody>
      </p:sp>
      <p:sp>
        <p:nvSpPr>
          <p:cNvPr id="10" name="TextBox 9">
            <a:extLst>
              <a:ext uri="{FF2B5EF4-FFF2-40B4-BE49-F238E27FC236}">
                <a16:creationId xmlns:a16="http://schemas.microsoft.com/office/drawing/2014/main" id="{C9E6AEF4-CE42-4B22-A727-A1AC47746BE5}"/>
              </a:ext>
            </a:extLst>
          </p:cNvPr>
          <p:cNvSpPr txBox="1"/>
          <p:nvPr/>
        </p:nvSpPr>
        <p:spPr>
          <a:xfrm>
            <a:off x="9052348" y="3468469"/>
            <a:ext cx="4424165" cy="1292662"/>
          </a:xfrm>
          <a:prstGeom prst="rect">
            <a:avLst/>
          </a:prstGeom>
          <a:noFill/>
        </p:spPr>
        <p:txBody>
          <a:bodyPr wrap="square" rtlCol="0">
            <a:spAutoFit/>
          </a:bodyPr>
          <a:lstStyle/>
          <a:p>
            <a:r>
              <a:rPr lang="en-US" dirty="0">
                <a:solidFill>
                  <a:srgbClr val="00B050"/>
                </a:solidFill>
              </a:rPr>
              <a:t>1935-1983:</a:t>
            </a:r>
          </a:p>
          <a:p>
            <a:pPr marL="457200" indent="-457200">
              <a:buFont typeface="Arial" panose="020B0604020202020204" pitchFamily="34" charset="0"/>
              <a:buChar char="•"/>
            </a:pPr>
            <a:r>
              <a:rPr lang="en-US" dirty="0">
                <a:solidFill>
                  <a:srgbClr val="00B050"/>
                </a:solidFill>
              </a:rPr>
              <a:t>60-70% top rate</a:t>
            </a:r>
          </a:p>
          <a:p>
            <a:pPr marL="457200" indent="-457200">
              <a:buFont typeface="Arial" panose="020B0604020202020204" pitchFamily="34" charset="0"/>
              <a:buChar char="•"/>
            </a:pPr>
            <a:r>
              <a:rPr lang="en-US" dirty="0">
                <a:solidFill>
                  <a:srgbClr val="00B050"/>
                </a:solidFill>
              </a:rPr>
              <a:t>Unified credit plummeted</a:t>
            </a:r>
            <a:endParaRPr lang="en-UG" dirty="0">
              <a:solidFill>
                <a:srgbClr val="00B050"/>
              </a:solidFill>
            </a:endParaRPr>
          </a:p>
        </p:txBody>
      </p:sp>
      <p:sp>
        <p:nvSpPr>
          <p:cNvPr id="13" name="TextBox 12">
            <a:extLst>
              <a:ext uri="{FF2B5EF4-FFF2-40B4-BE49-F238E27FC236}">
                <a16:creationId xmlns:a16="http://schemas.microsoft.com/office/drawing/2014/main" id="{42C9A78E-40FD-4AC6-96F2-9E5A6B911471}"/>
              </a:ext>
            </a:extLst>
          </p:cNvPr>
          <p:cNvSpPr txBox="1"/>
          <p:nvPr/>
        </p:nvSpPr>
        <p:spPr>
          <a:xfrm>
            <a:off x="563950" y="5684380"/>
            <a:ext cx="4050716" cy="1292662"/>
          </a:xfrm>
          <a:prstGeom prst="rect">
            <a:avLst/>
          </a:prstGeom>
          <a:noFill/>
        </p:spPr>
        <p:txBody>
          <a:bodyPr wrap="square" rtlCol="0">
            <a:spAutoFit/>
          </a:bodyPr>
          <a:lstStyle/>
          <a:p>
            <a:r>
              <a:rPr lang="en-US" dirty="0">
                <a:solidFill>
                  <a:srgbClr val="0070C0"/>
                </a:solidFill>
              </a:rPr>
              <a:t>As recently as 2000:</a:t>
            </a:r>
          </a:p>
          <a:p>
            <a:pPr marL="457200" indent="-457200">
              <a:buFont typeface="Arial" panose="020B0604020202020204" pitchFamily="34" charset="0"/>
              <a:buChar char="•"/>
            </a:pPr>
            <a:r>
              <a:rPr lang="en-US" dirty="0">
                <a:solidFill>
                  <a:srgbClr val="0070C0"/>
                </a:solidFill>
              </a:rPr>
              <a:t>55% top rate</a:t>
            </a:r>
          </a:p>
          <a:p>
            <a:pPr marL="457200" indent="-457200">
              <a:buFont typeface="Arial" panose="020B0604020202020204" pitchFamily="34" charset="0"/>
              <a:buChar char="•"/>
            </a:pPr>
            <a:r>
              <a:rPr lang="en-US" dirty="0">
                <a:solidFill>
                  <a:srgbClr val="0070C0"/>
                </a:solidFill>
              </a:rPr>
              <a:t>$750,000 unified credit</a:t>
            </a:r>
            <a:endParaRPr lang="en-UG" dirty="0">
              <a:solidFill>
                <a:srgbClr val="0070C0"/>
              </a:solidFill>
            </a:endParaRPr>
          </a:p>
        </p:txBody>
      </p:sp>
    </p:spTree>
    <p:extLst>
      <p:ext uri="{BB962C8B-B14F-4D97-AF65-F5344CB8AC3E}">
        <p14:creationId xmlns:p14="http://schemas.microsoft.com/office/powerpoint/2010/main" val="14690933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Estate tax (2008-2020)</a:t>
            </a:r>
          </a:p>
        </p:txBody>
      </p:sp>
      <p:graphicFrame>
        <p:nvGraphicFramePr>
          <p:cNvPr id="6" name="Table 5">
            <a:extLst>
              <a:ext uri="{FF2B5EF4-FFF2-40B4-BE49-F238E27FC236}">
                <a16:creationId xmlns:a16="http://schemas.microsoft.com/office/drawing/2014/main" id="{24726653-F404-4E6C-9EE7-F7CDBDA7669B}"/>
              </a:ext>
            </a:extLst>
          </p:cNvPr>
          <p:cNvGraphicFramePr>
            <a:graphicFrameLocks noGrp="1"/>
          </p:cNvGraphicFramePr>
          <p:nvPr/>
        </p:nvGraphicFramePr>
        <p:xfrm>
          <a:off x="2372549" y="1378419"/>
          <a:ext cx="7535747" cy="3996669"/>
        </p:xfrm>
        <a:graphic>
          <a:graphicData uri="http://schemas.openxmlformats.org/drawingml/2006/table">
            <a:tbl>
              <a:tblPr firstRow="1" firstCol="1" bandRow="1">
                <a:tableStyleId>{5C22544A-7EE6-4342-B048-85BDC9FD1C3A}</a:tableStyleId>
              </a:tblPr>
              <a:tblGrid>
                <a:gridCol w="1506547">
                  <a:extLst>
                    <a:ext uri="{9D8B030D-6E8A-4147-A177-3AD203B41FA5}">
                      <a16:colId xmlns:a16="http://schemas.microsoft.com/office/drawing/2014/main" val="3447461355"/>
                    </a:ext>
                  </a:extLst>
                </a:gridCol>
                <a:gridCol w="1506547">
                  <a:extLst>
                    <a:ext uri="{9D8B030D-6E8A-4147-A177-3AD203B41FA5}">
                      <a16:colId xmlns:a16="http://schemas.microsoft.com/office/drawing/2014/main" val="1017014765"/>
                    </a:ext>
                  </a:extLst>
                </a:gridCol>
                <a:gridCol w="1507551">
                  <a:extLst>
                    <a:ext uri="{9D8B030D-6E8A-4147-A177-3AD203B41FA5}">
                      <a16:colId xmlns:a16="http://schemas.microsoft.com/office/drawing/2014/main" val="855889949"/>
                    </a:ext>
                  </a:extLst>
                </a:gridCol>
                <a:gridCol w="1507551">
                  <a:extLst>
                    <a:ext uri="{9D8B030D-6E8A-4147-A177-3AD203B41FA5}">
                      <a16:colId xmlns:a16="http://schemas.microsoft.com/office/drawing/2014/main" val="3790051277"/>
                    </a:ext>
                  </a:extLst>
                </a:gridCol>
                <a:gridCol w="1507551">
                  <a:extLst>
                    <a:ext uri="{9D8B030D-6E8A-4147-A177-3AD203B41FA5}">
                      <a16:colId xmlns:a16="http://schemas.microsoft.com/office/drawing/2014/main" val="553412549"/>
                    </a:ext>
                  </a:extLst>
                </a:gridCol>
              </a:tblGrid>
              <a:tr h="543583">
                <a:tc>
                  <a:txBody>
                    <a:bodyPr/>
                    <a:lstStyle/>
                    <a:p>
                      <a:pPr marL="0" marR="0" algn="ctr">
                        <a:lnSpc>
                          <a:spcPct val="107000"/>
                        </a:lnSpc>
                        <a:spcBef>
                          <a:spcPts val="0"/>
                        </a:spcBef>
                        <a:spcAft>
                          <a:spcPts val="0"/>
                        </a:spcAft>
                      </a:pPr>
                      <a:r>
                        <a:rPr lang="en-US" sz="1600" u="sng" dirty="0">
                          <a:effectLst/>
                        </a:rPr>
                        <a:t>Year</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u="sng" dirty="0">
                          <a:effectLst/>
                        </a:rPr>
                        <a:t>Exemption equivalent</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u="sng" dirty="0">
                          <a:effectLst/>
                        </a:rPr>
                        <a:t>Initial rate</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u="sng" dirty="0">
                          <a:effectLst/>
                        </a:rPr>
                        <a:t>Top rate</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u="sng" dirty="0">
                          <a:effectLst/>
                        </a:rPr>
                        <a:t>Top bracket</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extLst>
                  <a:ext uri="{0D108BD9-81ED-4DB2-BD59-A6C34878D82A}">
                    <a16:rowId xmlns:a16="http://schemas.microsoft.com/office/drawing/2014/main" val="4070989999"/>
                  </a:ext>
                </a:extLst>
              </a:tr>
              <a:tr h="265622">
                <a:tc>
                  <a:txBody>
                    <a:bodyPr/>
                    <a:lstStyle/>
                    <a:p>
                      <a:pPr marL="0" marR="0" algn="ctr">
                        <a:lnSpc>
                          <a:spcPct val="107000"/>
                        </a:lnSpc>
                        <a:spcBef>
                          <a:spcPts val="0"/>
                        </a:spcBef>
                        <a:spcAft>
                          <a:spcPts val="0"/>
                        </a:spcAft>
                      </a:pPr>
                      <a:r>
                        <a:rPr lang="en-US" sz="1600" dirty="0">
                          <a:effectLst/>
                        </a:rPr>
                        <a:t>2008</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$ 2,000,000</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18%</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45%</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$1,500,000</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extLst>
                  <a:ext uri="{0D108BD9-81ED-4DB2-BD59-A6C34878D82A}">
                    <a16:rowId xmlns:a16="http://schemas.microsoft.com/office/drawing/2014/main" val="727682930"/>
                  </a:ext>
                </a:extLst>
              </a:tr>
              <a:tr h="265622">
                <a:tc>
                  <a:txBody>
                    <a:bodyPr/>
                    <a:lstStyle/>
                    <a:p>
                      <a:pPr marL="0" marR="0" algn="ctr">
                        <a:lnSpc>
                          <a:spcPct val="107000"/>
                        </a:lnSpc>
                        <a:spcBef>
                          <a:spcPts val="0"/>
                        </a:spcBef>
                        <a:spcAft>
                          <a:spcPts val="0"/>
                        </a:spcAft>
                      </a:pPr>
                      <a:r>
                        <a:rPr lang="en-US" sz="1600" dirty="0">
                          <a:effectLst/>
                        </a:rPr>
                        <a:t>2009</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$ 3,500,000</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18%</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45%</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$1,500,000</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extLst>
                  <a:ext uri="{0D108BD9-81ED-4DB2-BD59-A6C34878D82A}">
                    <a16:rowId xmlns:a16="http://schemas.microsoft.com/office/drawing/2014/main" val="2648789111"/>
                  </a:ext>
                </a:extLst>
              </a:tr>
              <a:tr h="265622">
                <a:tc>
                  <a:txBody>
                    <a:bodyPr/>
                    <a:lstStyle/>
                    <a:p>
                      <a:pPr marL="0" marR="0" algn="ctr">
                        <a:lnSpc>
                          <a:spcPct val="107000"/>
                        </a:lnSpc>
                        <a:spcBef>
                          <a:spcPts val="0"/>
                        </a:spcBef>
                        <a:spcAft>
                          <a:spcPts val="0"/>
                        </a:spcAft>
                      </a:pPr>
                      <a:r>
                        <a:rPr lang="en-US" sz="1600" dirty="0">
                          <a:effectLst/>
                        </a:rPr>
                        <a:t>2010*</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$ 5,000,000</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18%</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35%</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   500,000</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extLst>
                  <a:ext uri="{0D108BD9-81ED-4DB2-BD59-A6C34878D82A}">
                    <a16:rowId xmlns:a16="http://schemas.microsoft.com/office/drawing/2014/main" val="3795809404"/>
                  </a:ext>
                </a:extLst>
              </a:tr>
              <a:tr h="265622">
                <a:tc>
                  <a:txBody>
                    <a:bodyPr/>
                    <a:lstStyle/>
                    <a:p>
                      <a:pPr marL="0" marR="0" algn="ctr">
                        <a:lnSpc>
                          <a:spcPct val="107000"/>
                        </a:lnSpc>
                        <a:spcBef>
                          <a:spcPts val="0"/>
                        </a:spcBef>
                        <a:spcAft>
                          <a:spcPts val="0"/>
                        </a:spcAft>
                      </a:pPr>
                      <a:r>
                        <a:rPr lang="en-US" sz="1600" dirty="0">
                          <a:effectLst/>
                        </a:rPr>
                        <a:t>2011</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$ 5,000,000</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18%</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35%</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   500,000</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extLst>
                  <a:ext uri="{0D108BD9-81ED-4DB2-BD59-A6C34878D82A}">
                    <a16:rowId xmlns:a16="http://schemas.microsoft.com/office/drawing/2014/main" val="2847083087"/>
                  </a:ext>
                </a:extLst>
              </a:tr>
              <a:tr h="265622">
                <a:tc>
                  <a:txBody>
                    <a:bodyPr/>
                    <a:lstStyle/>
                    <a:p>
                      <a:pPr marL="0" marR="0" algn="ctr">
                        <a:lnSpc>
                          <a:spcPct val="107000"/>
                        </a:lnSpc>
                        <a:spcBef>
                          <a:spcPts val="0"/>
                        </a:spcBef>
                        <a:spcAft>
                          <a:spcPts val="0"/>
                        </a:spcAft>
                      </a:pPr>
                      <a:r>
                        <a:rPr lang="en-US" sz="1600" dirty="0">
                          <a:effectLst/>
                        </a:rPr>
                        <a:t>2012</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$ 5,120,000</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18%</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35%</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   500,000</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extLst>
                  <a:ext uri="{0D108BD9-81ED-4DB2-BD59-A6C34878D82A}">
                    <a16:rowId xmlns:a16="http://schemas.microsoft.com/office/drawing/2014/main" val="160426433"/>
                  </a:ext>
                </a:extLst>
              </a:tr>
              <a:tr h="265622">
                <a:tc>
                  <a:txBody>
                    <a:bodyPr/>
                    <a:lstStyle/>
                    <a:p>
                      <a:pPr marL="0" marR="0" algn="ctr">
                        <a:lnSpc>
                          <a:spcPct val="107000"/>
                        </a:lnSpc>
                        <a:spcBef>
                          <a:spcPts val="0"/>
                        </a:spcBef>
                        <a:spcAft>
                          <a:spcPts val="0"/>
                        </a:spcAft>
                      </a:pPr>
                      <a:r>
                        <a:rPr lang="en-US" sz="1600" dirty="0">
                          <a:effectLst/>
                        </a:rPr>
                        <a:t>2013</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$ 5,250,000</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18%</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40%</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$1,000,000</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extLst>
                  <a:ext uri="{0D108BD9-81ED-4DB2-BD59-A6C34878D82A}">
                    <a16:rowId xmlns:a16="http://schemas.microsoft.com/office/drawing/2014/main" val="458299629"/>
                  </a:ext>
                </a:extLst>
              </a:tr>
              <a:tr h="265622">
                <a:tc>
                  <a:txBody>
                    <a:bodyPr/>
                    <a:lstStyle/>
                    <a:p>
                      <a:pPr marL="0" marR="0" algn="ctr">
                        <a:lnSpc>
                          <a:spcPct val="107000"/>
                        </a:lnSpc>
                        <a:spcBef>
                          <a:spcPts val="0"/>
                        </a:spcBef>
                        <a:spcAft>
                          <a:spcPts val="0"/>
                        </a:spcAft>
                      </a:pPr>
                      <a:r>
                        <a:rPr lang="en-US" sz="1600" dirty="0">
                          <a:effectLst/>
                        </a:rPr>
                        <a:t>2014</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$ 5,340,000</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18%</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40%</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$1,000,000</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extLst>
                  <a:ext uri="{0D108BD9-81ED-4DB2-BD59-A6C34878D82A}">
                    <a16:rowId xmlns:a16="http://schemas.microsoft.com/office/drawing/2014/main" val="2352096718"/>
                  </a:ext>
                </a:extLst>
              </a:tr>
              <a:tr h="265622">
                <a:tc>
                  <a:txBody>
                    <a:bodyPr/>
                    <a:lstStyle/>
                    <a:p>
                      <a:pPr marL="0" marR="0" algn="ctr">
                        <a:lnSpc>
                          <a:spcPct val="107000"/>
                        </a:lnSpc>
                        <a:spcBef>
                          <a:spcPts val="0"/>
                        </a:spcBef>
                        <a:spcAft>
                          <a:spcPts val="0"/>
                        </a:spcAft>
                      </a:pPr>
                      <a:r>
                        <a:rPr lang="en-US" sz="1600" dirty="0">
                          <a:effectLst/>
                        </a:rPr>
                        <a:t>2015</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$ 5,430,000</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18%</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40%</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$1,000,000</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extLst>
                  <a:ext uri="{0D108BD9-81ED-4DB2-BD59-A6C34878D82A}">
                    <a16:rowId xmlns:a16="http://schemas.microsoft.com/office/drawing/2014/main" val="4206294862"/>
                  </a:ext>
                </a:extLst>
              </a:tr>
              <a:tr h="265622">
                <a:tc>
                  <a:txBody>
                    <a:bodyPr/>
                    <a:lstStyle/>
                    <a:p>
                      <a:pPr marL="0" marR="0" algn="ctr">
                        <a:lnSpc>
                          <a:spcPct val="107000"/>
                        </a:lnSpc>
                        <a:spcBef>
                          <a:spcPts val="0"/>
                        </a:spcBef>
                        <a:spcAft>
                          <a:spcPts val="0"/>
                        </a:spcAft>
                      </a:pPr>
                      <a:r>
                        <a:rPr lang="en-US" sz="1600" dirty="0">
                          <a:effectLst/>
                        </a:rPr>
                        <a:t>2016</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$ 5,450,000</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18%</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40%</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$1,000,000</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extLst>
                  <a:ext uri="{0D108BD9-81ED-4DB2-BD59-A6C34878D82A}">
                    <a16:rowId xmlns:a16="http://schemas.microsoft.com/office/drawing/2014/main" val="3641878501"/>
                  </a:ext>
                </a:extLst>
              </a:tr>
              <a:tr h="265622">
                <a:tc>
                  <a:txBody>
                    <a:bodyPr/>
                    <a:lstStyle/>
                    <a:p>
                      <a:pPr marL="0" marR="0" algn="ctr">
                        <a:lnSpc>
                          <a:spcPct val="107000"/>
                        </a:lnSpc>
                        <a:spcBef>
                          <a:spcPts val="0"/>
                        </a:spcBef>
                        <a:spcAft>
                          <a:spcPts val="0"/>
                        </a:spcAft>
                      </a:pPr>
                      <a:r>
                        <a:rPr lang="en-US" sz="1600" dirty="0">
                          <a:effectLst/>
                        </a:rPr>
                        <a:t>2017</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$ 5,490,000</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18%</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40%</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$1,000,000</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extLst>
                  <a:ext uri="{0D108BD9-81ED-4DB2-BD59-A6C34878D82A}">
                    <a16:rowId xmlns:a16="http://schemas.microsoft.com/office/drawing/2014/main" val="1558371856"/>
                  </a:ext>
                </a:extLst>
              </a:tr>
              <a:tr h="265622">
                <a:tc>
                  <a:txBody>
                    <a:bodyPr/>
                    <a:lstStyle/>
                    <a:p>
                      <a:pPr marL="0" marR="0" algn="ctr">
                        <a:lnSpc>
                          <a:spcPct val="107000"/>
                        </a:lnSpc>
                        <a:spcBef>
                          <a:spcPts val="0"/>
                        </a:spcBef>
                        <a:spcAft>
                          <a:spcPts val="0"/>
                        </a:spcAft>
                      </a:pPr>
                      <a:r>
                        <a:rPr lang="en-US" sz="1600" dirty="0">
                          <a:effectLst/>
                        </a:rPr>
                        <a:t>2018</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$11,180,000</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18%</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40%</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$1,000,000</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extLst>
                  <a:ext uri="{0D108BD9-81ED-4DB2-BD59-A6C34878D82A}">
                    <a16:rowId xmlns:a16="http://schemas.microsoft.com/office/drawing/2014/main" val="3118913780"/>
                  </a:ext>
                </a:extLst>
              </a:tr>
              <a:tr h="265622">
                <a:tc>
                  <a:txBody>
                    <a:bodyPr/>
                    <a:lstStyle/>
                    <a:p>
                      <a:pPr marL="0" marR="0" algn="ctr">
                        <a:lnSpc>
                          <a:spcPct val="107000"/>
                        </a:lnSpc>
                        <a:spcBef>
                          <a:spcPts val="0"/>
                        </a:spcBef>
                        <a:spcAft>
                          <a:spcPts val="0"/>
                        </a:spcAft>
                      </a:pPr>
                      <a:r>
                        <a:rPr lang="en-US" sz="1600" dirty="0">
                          <a:effectLst/>
                        </a:rPr>
                        <a:t>2019</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$11,400,000</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18%</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40%</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$1,000,000</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extLst>
                  <a:ext uri="{0D108BD9-81ED-4DB2-BD59-A6C34878D82A}">
                    <a16:rowId xmlns:a16="http://schemas.microsoft.com/office/drawing/2014/main" val="643742215"/>
                  </a:ext>
                </a:extLst>
              </a:tr>
              <a:tr h="265622">
                <a:tc>
                  <a:txBody>
                    <a:bodyPr/>
                    <a:lstStyle/>
                    <a:p>
                      <a:pPr marL="0" marR="0" algn="ctr">
                        <a:lnSpc>
                          <a:spcPct val="107000"/>
                        </a:lnSpc>
                        <a:spcBef>
                          <a:spcPts val="0"/>
                        </a:spcBef>
                        <a:spcAft>
                          <a:spcPts val="0"/>
                        </a:spcAft>
                      </a:pPr>
                      <a:r>
                        <a:rPr lang="en-US" sz="1600" dirty="0">
                          <a:effectLst/>
                        </a:rPr>
                        <a:t>2020</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$11,580,000</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18%</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40%</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tc>
                  <a:txBody>
                    <a:bodyPr/>
                    <a:lstStyle/>
                    <a:p>
                      <a:pPr marL="0" marR="0" algn="ctr">
                        <a:lnSpc>
                          <a:spcPct val="107000"/>
                        </a:lnSpc>
                        <a:spcBef>
                          <a:spcPts val="0"/>
                        </a:spcBef>
                        <a:spcAft>
                          <a:spcPts val="0"/>
                        </a:spcAft>
                      </a:pPr>
                      <a:r>
                        <a:rPr lang="en-US" sz="1600" dirty="0">
                          <a:effectLst/>
                        </a:rPr>
                        <a:t>$1,000,000</a:t>
                      </a:r>
                      <a:endParaRPr lang="en-U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78" marR="97378" marT="0" marB="0"/>
                </a:tc>
                <a:extLst>
                  <a:ext uri="{0D108BD9-81ED-4DB2-BD59-A6C34878D82A}">
                    <a16:rowId xmlns:a16="http://schemas.microsoft.com/office/drawing/2014/main" val="4066903422"/>
                  </a:ext>
                </a:extLst>
              </a:tr>
            </a:tbl>
          </a:graphicData>
        </a:graphic>
      </p:graphicFrame>
      <p:sp>
        <p:nvSpPr>
          <p:cNvPr id="7" name="TextBox 6">
            <a:extLst>
              <a:ext uri="{FF2B5EF4-FFF2-40B4-BE49-F238E27FC236}">
                <a16:creationId xmlns:a16="http://schemas.microsoft.com/office/drawing/2014/main" id="{D10808CC-D273-483A-A339-822F5BD63F33}"/>
              </a:ext>
            </a:extLst>
          </p:cNvPr>
          <p:cNvSpPr txBox="1"/>
          <p:nvPr/>
        </p:nvSpPr>
        <p:spPr>
          <a:xfrm>
            <a:off x="2372549" y="5539045"/>
            <a:ext cx="9317018" cy="1785104"/>
          </a:xfrm>
          <a:prstGeom prst="rect">
            <a:avLst/>
          </a:prstGeom>
          <a:noFill/>
        </p:spPr>
        <p:txBody>
          <a:bodyPr wrap="square" rtlCol="0">
            <a:spAutoFit/>
          </a:bodyPr>
          <a:lstStyle/>
          <a:p>
            <a:r>
              <a:rPr lang="en-US" sz="1400" dirty="0"/>
              <a:t>Notes:  </a:t>
            </a:r>
            <a:endParaRPr lang="en-UG" sz="1400" dirty="0"/>
          </a:p>
          <a:p>
            <a:r>
              <a:rPr lang="en-US" sz="1400" dirty="0"/>
              <a:t>1. 2010 was elective year (special rules)</a:t>
            </a:r>
            <a:endParaRPr lang="en-UG" sz="1400" dirty="0"/>
          </a:p>
          <a:p>
            <a:pPr marL="174625" indent="-174625"/>
            <a:r>
              <a:rPr lang="en-US" sz="1400" dirty="0"/>
              <a:t>2. Gift tax was “de-unified” from 2004-2010.  Gift tax credit equivalent (i.e., lifetime gifts) </a:t>
            </a:r>
            <a:br>
              <a:rPr lang="en-US" sz="1400" dirty="0"/>
            </a:br>
            <a:r>
              <a:rPr lang="en-US" sz="1400" dirty="0"/>
              <a:t> remained $1m for 2002-2010.</a:t>
            </a:r>
          </a:p>
          <a:p>
            <a:pPr marL="174625" indent="-174625"/>
            <a:r>
              <a:rPr lang="en-US" sz="1400" dirty="0"/>
              <a:t>3. Exemption equivalent for 2024 is $13,610,000</a:t>
            </a:r>
          </a:p>
          <a:p>
            <a:pPr marL="174625" indent="-174625"/>
            <a:r>
              <a:rPr lang="en-US" sz="1400" dirty="0"/>
              <a:t>4. If “sunset” occurs, 2026 exemption equivalent will be half of what it would otherwise be</a:t>
            </a:r>
            <a:endParaRPr lang="en-UG" sz="1400" dirty="0"/>
          </a:p>
          <a:p>
            <a:endParaRPr lang="en-UG" dirty="0"/>
          </a:p>
        </p:txBody>
      </p:sp>
    </p:spTree>
    <p:extLst>
      <p:ext uri="{BB962C8B-B14F-4D97-AF65-F5344CB8AC3E}">
        <p14:creationId xmlns:p14="http://schemas.microsoft.com/office/powerpoint/2010/main" val="24076467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ESTATE TAX: inflation both taketh and giveth</a:t>
            </a:r>
          </a:p>
        </p:txBody>
      </p:sp>
      <p:pic>
        <p:nvPicPr>
          <p:cNvPr id="7" name="Picture 6" descr="Chart, line chart&#10;&#10;Description automatically generated">
            <a:extLst>
              <a:ext uri="{FF2B5EF4-FFF2-40B4-BE49-F238E27FC236}">
                <a16:creationId xmlns:a16="http://schemas.microsoft.com/office/drawing/2014/main" id="{503F96F1-D936-4EE5-9189-6648BAC59A52}"/>
              </a:ext>
            </a:extLst>
          </p:cNvPr>
          <p:cNvPicPr>
            <a:picLocks noChangeAspect="1"/>
          </p:cNvPicPr>
          <p:nvPr/>
        </p:nvPicPr>
        <p:blipFill>
          <a:blip r:embed="rId3"/>
          <a:stretch>
            <a:fillRect/>
          </a:stretch>
        </p:blipFill>
        <p:spPr>
          <a:xfrm>
            <a:off x="3350410" y="1533715"/>
            <a:ext cx="8185725" cy="5162169"/>
          </a:xfrm>
          <a:prstGeom prst="rect">
            <a:avLst/>
          </a:prstGeom>
        </p:spPr>
      </p:pic>
      <p:sp>
        <p:nvSpPr>
          <p:cNvPr id="8" name="TextBox 7">
            <a:extLst>
              <a:ext uri="{FF2B5EF4-FFF2-40B4-BE49-F238E27FC236}">
                <a16:creationId xmlns:a16="http://schemas.microsoft.com/office/drawing/2014/main" id="{4E7663C9-7DBA-40B1-9F9C-F0E8438E7FA7}"/>
              </a:ext>
            </a:extLst>
          </p:cNvPr>
          <p:cNvSpPr txBox="1"/>
          <p:nvPr/>
        </p:nvSpPr>
        <p:spPr>
          <a:xfrm>
            <a:off x="7315200" y="6828113"/>
            <a:ext cx="8825947" cy="261610"/>
          </a:xfrm>
          <a:prstGeom prst="rect">
            <a:avLst/>
          </a:prstGeom>
          <a:noFill/>
        </p:spPr>
        <p:txBody>
          <a:bodyPr wrap="square" rtlCol="0">
            <a:spAutoFit/>
          </a:bodyPr>
          <a:lstStyle/>
          <a:p>
            <a:r>
              <a:rPr lang="en-US" sz="1100" dirty="0">
                <a:effectLst/>
                <a:latin typeface="Arial" panose="020B0604020202020204" pitchFamily="34" charset="0"/>
                <a:ea typeface="Calibri" panose="020F0502020204030204" pitchFamily="34" charset="0"/>
              </a:rPr>
              <a:t>Source:  </a:t>
            </a:r>
            <a:r>
              <a:rPr lang="en-UG" sz="1100" dirty="0">
                <a:effectLst/>
                <a:latin typeface="Arial" panose="020B0604020202020204" pitchFamily="34" charset="0"/>
                <a:ea typeface="Calibri" panose="020F0502020204030204" pitchFamily="34" charset="0"/>
              </a:rPr>
              <a:t>Steve Leimberg's Estate Planning Email Newsletter - Archive Message #2980</a:t>
            </a:r>
            <a:endParaRPr lang="en-UG" sz="1600" dirty="0"/>
          </a:p>
        </p:txBody>
      </p:sp>
    </p:spTree>
    <p:extLst>
      <p:ext uri="{BB962C8B-B14F-4D97-AF65-F5344CB8AC3E}">
        <p14:creationId xmlns:p14="http://schemas.microsoft.com/office/powerpoint/2010/main" val="2856254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9AEB24-52D2-4C25-98E9-CC6CE2FCE0FF}"/>
              </a:ext>
            </a:extLst>
          </p:cNvPr>
          <p:cNvSpPr>
            <a:spLocks noGrp="1"/>
          </p:cNvSpPr>
          <p:nvPr>
            <p:ph type="body" sz="quarter" idx="10"/>
          </p:nvPr>
        </p:nvSpPr>
        <p:spPr/>
        <p:txBody>
          <a:bodyPr/>
          <a:lstStyle/>
          <a:p>
            <a:r>
              <a:rPr lang="en-US" dirty="0"/>
              <a:t>USa  OR  Dsa  -- now</a:t>
            </a:r>
            <a:endParaRPr lang="en-UG" dirty="0"/>
          </a:p>
        </p:txBody>
      </p:sp>
      <p:sp>
        <p:nvSpPr>
          <p:cNvPr id="3" name="Text Placeholder 2">
            <a:extLst>
              <a:ext uri="{FF2B5EF4-FFF2-40B4-BE49-F238E27FC236}">
                <a16:creationId xmlns:a16="http://schemas.microsoft.com/office/drawing/2014/main" id="{46F9B676-E172-40CB-88EF-DB02DBA816EA}"/>
              </a:ext>
            </a:extLst>
          </p:cNvPr>
          <p:cNvSpPr>
            <a:spLocks noGrp="1"/>
          </p:cNvSpPr>
          <p:nvPr>
            <p:ph type="body" sz="quarter" idx="11"/>
          </p:nvPr>
        </p:nvSpPr>
        <p:spPr>
          <a:xfrm>
            <a:off x="1100138" y="1302904"/>
            <a:ext cx="12268200" cy="5075238"/>
          </a:xfrm>
        </p:spPr>
        <p:txBody>
          <a:bodyPr/>
          <a:lstStyle/>
          <a:p>
            <a:r>
              <a:rPr lang="en-US" sz="1600" dirty="0"/>
              <a:t>2021 – a country still divided</a:t>
            </a:r>
          </a:p>
          <a:p>
            <a:pPr lvl="1"/>
            <a:r>
              <a:rPr lang="en-US" sz="1600" dirty="0"/>
              <a:t>Urban vs. Rural</a:t>
            </a:r>
          </a:p>
          <a:p>
            <a:pPr lvl="1"/>
            <a:r>
              <a:rPr lang="en-US" sz="1600" dirty="0"/>
              <a:t>Establishment vs. anti-establishment</a:t>
            </a:r>
          </a:p>
          <a:p>
            <a:pPr lvl="1"/>
            <a:r>
              <a:rPr lang="en-US" sz="1600" dirty="0"/>
              <a:t>Suppression of discussion of volatile issues; lack of dialogue</a:t>
            </a:r>
          </a:p>
          <a:p>
            <a:pPr lvl="1"/>
            <a:r>
              <a:rPr lang="en-US" sz="1600" dirty="0"/>
              <a:t>Gaps:  </a:t>
            </a:r>
          </a:p>
          <a:p>
            <a:pPr lvl="2"/>
            <a:r>
              <a:rPr lang="en-US" sz="1600" dirty="0"/>
              <a:t>Wealth Gap</a:t>
            </a:r>
          </a:p>
          <a:p>
            <a:pPr lvl="3"/>
            <a:r>
              <a:rPr lang="en-US" sz="1600" dirty="0"/>
              <a:t>“Kids:  you’ll catch up with Elon Musk if you:</a:t>
            </a:r>
          </a:p>
          <a:p>
            <a:pPr lvl="4"/>
            <a:r>
              <a:rPr lang="en-US" sz="1600" dirty="0"/>
              <a:t>Save $1m per year</a:t>
            </a:r>
          </a:p>
          <a:p>
            <a:pPr lvl="4"/>
            <a:r>
              <a:rPr lang="en-US" sz="1600" dirty="0"/>
              <a:t>For 240,000 years”</a:t>
            </a:r>
          </a:p>
          <a:p>
            <a:pPr lvl="2"/>
            <a:r>
              <a:rPr lang="en-US" sz="1600" dirty="0"/>
              <a:t>Success Gap (“K” shaped recovery) // Racial Gap</a:t>
            </a:r>
          </a:p>
          <a:p>
            <a:pPr lvl="2"/>
            <a:r>
              <a:rPr lang="en-US" sz="1600" dirty="0"/>
              <a:t>Empathy Gap (listening only to positions we agree with / “teach me”)</a:t>
            </a:r>
          </a:p>
          <a:p>
            <a:r>
              <a:rPr lang="en-US" sz="1600" dirty="0"/>
              <a:t>End game?  </a:t>
            </a:r>
          </a:p>
          <a:p>
            <a:pPr lvl="1"/>
            <a:r>
              <a:rPr lang="en-US" sz="1600" dirty="0"/>
              <a:t>We can’t just do a Mason-Dixon line on this – most states are internally split</a:t>
            </a:r>
          </a:p>
          <a:p>
            <a:pPr lvl="1"/>
            <a:r>
              <a:rPr lang="en-US" sz="1600" dirty="0"/>
              <a:t>Resolution via </a:t>
            </a:r>
          </a:p>
          <a:p>
            <a:pPr lvl="2"/>
            <a:r>
              <a:rPr lang="en-US" sz="1600" dirty="0">
                <a:hlinkClick r:id="rId3"/>
              </a:rPr>
              <a:t>Dialogue vs. divisiveness</a:t>
            </a:r>
            <a:r>
              <a:rPr lang="en-US" sz="1600" dirty="0"/>
              <a:t> (Biden’s 2020 campaign vs. 2022 MAGA speech),</a:t>
            </a:r>
          </a:p>
          <a:p>
            <a:pPr lvl="2"/>
            <a:r>
              <a:rPr lang="en-US" sz="1600" dirty="0">
                <a:hlinkClick r:id="rId4"/>
              </a:rPr>
              <a:t>Conflict</a:t>
            </a:r>
            <a:r>
              <a:rPr lang="en-US" sz="1600" dirty="0"/>
              <a:t>, </a:t>
            </a:r>
          </a:p>
          <a:p>
            <a:pPr lvl="3"/>
            <a:r>
              <a:rPr lang="en-US" sz="1600" dirty="0"/>
              <a:t>Timothy McVeigh (OKC bombing) and “</a:t>
            </a:r>
            <a:r>
              <a:rPr lang="en-US" sz="1600" dirty="0">
                <a:hlinkClick r:id="rId5"/>
              </a:rPr>
              <a:t>Turner Diaries</a:t>
            </a:r>
            <a:r>
              <a:rPr lang="en-US" sz="1600" dirty="0"/>
              <a:t>”</a:t>
            </a:r>
          </a:p>
          <a:p>
            <a:pPr lvl="3"/>
            <a:r>
              <a:rPr lang="en-US" sz="1600" dirty="0">
                <a:hlinkClick r:id="rId6"/>
              </a:rPr>
              <a:t>Trump statement about McConnell’s “death wish”</a:t>
            </a:r>
            <a:endParaRPr lang="en-US" sz="1600" dirty="0"/>
          </a:p>
          <a:p>
            <a:pPr lvl="2"/>
            <a:r>
              <a:rPr lang="en-US" sz="1600" dirty="0"/>
              <a:t>Compromise, </a:t>
            </a:r>
          </a:p>
          <a:p>
            <a:pPr lvl="2"/>
            <a:r>
              <a:rPr lang="en-US" sz="1600" dirty="0"/>
              <a:t>Or rely on evolution (the “ostrich approach”)</a:t>
            </a:r>
          </a:p>
          <a:p>
            <a:endParaRPr lang="en-UG" sz="1600" dirty="0"/>
          </a:p>
        </p:txBody>
      </p:sp>
      <p:pic>
        <p:nvPicPr>
          <p:cNvPr id="5" name="Picture 4" descr="Map&#10;&#10;Description automatically generated">
            <a:extLst>
              <a:ext uri="{FF2B5EF4-FFF2-40B4-BE49-F238E27FC236}">
                <a16:creationId xmlns:a16="http://schemas.microsoft.com/office/drawing/2014/main" id="{FE283CED-05E8-4509-B599-15D7C5069BF5}"/>
              </a:ext>
            </a:extLst>
          </p:cNvPr>
          <p:cNvPicPr>
            <a:picLocks noChangeAspect="1"/>
          </p:cNvPicPr>
          <p:nvPr/>
        </p:nvPicPr>
        <p:blipFill>
          <a:blip r:embed="rId7"/>
          <a:stretch>
            <a:fillRect/>
          </a:stretch>
        </p:blipFill>
        <p:spPr>
          <a:xfrm>
            <a:off x="9654964" y="621013"/>
            <a:ext cx="4118874" cy="5273407"/>
          </a:xfrm>
          <a:prstGeom prst="rect">
            <a:avLst/>
          </a:prstGeom>
        </p:spPr>
      </p:pic>
    </p:spTree>
    <p:extLst>
      <p:ext uri="{BB962C8B-B14F-4D97-AF65-F5344CB8AC3E}">
        <p14:creationId xmlns:p14="http://schemas.microsoft.com/office/powerpoint/2010/main" val="32498144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ESTATE TAX: STORM CLOUDS ON THE HORIZON?</a:t>
            </a:r>
          </a:p>
        </p:txBody>
      </p:sp>
      <p:sp>
        <p:nvSpPr>
          <p:cNvPr id="3" name="Text Placeholder 2">
            <a:extLst>
              <a:ext uri="{FF2B5EF4-FFF2-40B4-BE49-F238E27FC236}">
                <a16:creationId xmlns:a16="http://schemas.microsoft.com/office/drawing/2014/main" id="{52BB8393-31B5-41F8-96A5-1A686E9BC4D1}"/>
              </a:ext>
            </a:extLst>
          </p:cNvPr>
          <p:cNvSpPr>
            <a:spLocks noGrp="1"/>
          </p:cNvSpPr>
          <p:nvPr>
            <p:ph type="body" sz="quarter" idx="11"/>
          </p:nvPr>
        </p:nvSpPr>
        <p:spPr>
          <a:xfrm>
            <a:off x="1100138" y="1390650"/>
            <a:ext cx="12268200" cy="5075238"/>
          </a:xfrm>
        </p:spPr>
        <p:txBody>
          <a:bodyPr/>
          <a:lstStyle/>
          <a:p>
            <a:r>
              <a:rPr lang="en-US" sz="1800" dirty="0"/>
              <a:t>Will we even get to TCJA “sunset”?  </a:t>
            </a:r>
          </a:p>
          <a:p>
            <a:pPr lvl="1"/>
            <a:r>
              <a:rPr lang="en-US" sz="1800" dirty="0"/>
              <a:t>Unified credit scheduled to be cut in half effective 1/1/2026 </a:t>
            </a:r>
            <a:br>
              <a:rPr lang="en-US" sz="1800" dirty="0"/>
            </a:br>
            <a:r>
              <a:rPr lang="en-US" sz="1800" dirty="0"/>
              <a:t>(returns to $5m + inflation adjustments) – (working estimated $7m)</a:t>
            </a:r>
          </a:p>
          <a:p>
            <a:pPr lvl="1"/>
            <a:r>
              <a:rPr lang="en-US" sz="1800" dirty="0"/>
              <a:t>Election between now and scheduled “sunset” date 2024 (at least) </a:t>
            </a:r>
          </a:p>
          <a:p>
            <a:pPr lvl="2"/>
            <a:r>
              <a:rPr lang="en-US" sz="1800" dirty="0"/>
              <a:t>Little/no prospect of any estate/gift tax legislation in 2024</a:t>
            </a:r>
          </a:p>
          <a:p>
            <a:pPr lvl="2"/>
            <a:r>
              <a:rPr lang="en-US" sz="1800" dirty="0"/>
              <a:t>2025-fwd:  what if Ds (or Rs) sweep/bigger?  (60 votes in Senate + POTUS, else large compromise)</a:t>
            </a:r>
          </a:p>
          <a:p>
            <a:pPr lvl="1"/>
            <a:r>
              <a:rPr lang="en-US" sz="1800" dirty="0"/>
              <a:t>Bad tax proposal alert:  Biden’s prior estate/gift tax proposal</a:t>
            </a:r>
          </a:p>
          <a:p>
            <a:pPr lvl="2"/>
            <a:r>
              <a:rPr lang="en-US" sz="1800" dirty="0"/>
              <a:t>Eliminate basis step-up on death</a:t>
            </a:r>
          </a:p>
          <a:p>
            <a:pPr lvl="2"/>
            <a:r>
              <a:rPr lang="en-US" sz="1800" dirty="0"/>
              <a:t>SBCA strongly opposes = this would be a major “back door” </a:t>
            </a:r>
            <a:br>
              <a:rPr lang="en-US" sz="1800" dirty="0"/>
            </a:br>
            <a:r>
              <a:rPr lang="en-US" sz="1800" dirty="0"/>
              <a:t>tax increase on small biz owners</a:t>
            </a:r>
          </a:p>
          <a:p>
            <a:pPr lvl="2"/>
            <a:r>
              <a:rPr lang="en-US" sz="1800" dirty="0"/>
              <a:t>If passed would change timing/strategy on lifetime gifts</a:t>
            </a:r>
          </a:p>
          <a:p>
            <a:r>
              <a:rPr lang="en-US" sz="1800" dirty="0"/>
              <a:t>“Don’t Let the Sun Go Down on Me” -- potential consequences – [Hypothetical example:  if exemption reduced from $14m to $7m]</a:t>
            </a:r>
          </a:p>
          <a:p>
            <a:pPr lvl="1"/>
            <a:r>
              <a:rPr lang="en-US" sz="1800" dirty="0"/>
              <a:t>$7m exemption loss (married couple * 2 = &gt;$14m exemption loss</a:t>
            </a:r>
          </a:p>
          <a:p>
            <a:pPr lvl="1"/>
            <a:r>
              <a:rPr lang="en-US" sz="1800" dirty="0"/>
              <a:t>Additional estate tax (approx.)</a:t>
            </a:r>
          </a:p>
          <a:p>
            <a:pPr lvl="2"/>
            <a:r>
              <a:rPr lang="en-US" sz="1800" dirty="0"/>
              <a:t>At current 40% = $2.8m more estate tax </a:t>
            </a:r>
          </a:p>
          <a:p>
            <a:pPr lvl="2"/>
            <a:r>
              <a:rPr lang="en-US" sz="1800" dirty="0"/>
              <a:t>$5.6m if doubled (couple)</a:t>
            </a:r>
            <a:endParaRPr lang="en-US" sz="2000" dirty="0"/>
          </a:p>
          <a:p>
            <a:pPr lvl="1"/>
            <a:endParaRPr lang="en-US" sz="2000" dirty="0"/>
          </a:p>
          <a:p>
            <a:pPr lvl="1"/>
            <a:endParaRPr lang="en-US" sz="2000" dirty="0"/>
          </a:p>
          <a:p>
            <a:pPr marL="0" lvl="1" indent="0">
              <a:buNone/>
            </a:pPr>
            <a:br>
              <a:rPr lang="en-US" sz="1400" dirty="0"/>
            </a:br>
            <a:endParaRPr lang="en-US" sz="1600" dirty="0"/>
          </a:p>
          <a:p>
            <a:pPr marL="0" indent="0">
              <a:buNone/>
            </a:pPr>
            <a:br>
              <a:rPr lang="en-US" sz="2000" b="1" i="1" dirty="0"/>
            </a:br>
            <a:endParaRPr lang="en-US" sz="2000" b="1" i="1" dirty="0"/>
          </a:p>
          <a:p>
            <a:endParaRPr lang="en-US" sz="2400" dirty="0"/>
          </a:p>
          <a:p>
            <a:pPr lvl="2"/>
            <a:endParaRPr lang="en-US" sz="2800" dirty="0"/>
          </a:p>
        </p:txBody>
      </p:sp>
    </p:spTree>
    <p:extLst>
      <p:ext uri="{BB962C8B-B14F-4D97-AF65-F5344CB8AC3E}">
        <p14:creationId xmlns:p14="http://schemas.microsoft.com/office/powerpoint/2010/main" val="27226796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4000" dirty="0"/>
              <a:t>Gifting now?</a:t>
            </a:r>
          </a:p>
        </p:txBody>
      </p:sp>
      <p:sp>
        <p:nvSpPr>
          <p:cNvPr id="3" name="Text Placeholder 2">
            <a:extLst>
              <a:ext uri="{FF2B5EF4-FFF2-40B4-BE49-F238E27FC236}">
                <a16:creationId xmlns:a16="http://schemas.microsoft.com/office/drawing/2014/main" id="{52BB8393-31B5-41F8-96A5-1A686E9BC4D1}"/>
              </a:ext>
            </a:extLst>
          </p:cNvPr>
          <p:cNvSpPr>
            <a:spLocks noGrp="1"/>
          </p:cNvSpPr>
          <p:nvPr>
            <p:ph type="body" sz="quarter" idx="11"/>
          </p:nvPr>
        </p:nvSpPr>
        <p:spPr>
          <a:xfrm>
            <a:off x="692514" y="1356843"/>
            <a:ext cx="12268200" cy="5075238"/>
          </a:xfrm>
        </p:spPr>
        <p:txBody>
          <a:bodyPr/>
          <a:lstStyle/>
          <a:p>
            <a:r>
              <a:rPr lang="en-US" sz="1600" dirty="0">
                <a:highlight>
                  <a:srgbClr val="00FF00"/>
                </a:highlight>
              </a:rPr>
              <a:t>Green light factors</a:t>
            </a:r>
            <a:r>
              <a:rPr lang="en-US" sz="1600" dirty="0"/>
              <a:t>:</a:t>
            </a:r>
          </a:p>
          <a:p>
            <a:pPr lvl="1"/>
            <a:r>
              <a:rPr lang="en-US" sz="1600" dirty="0"/>
              <a:t>Unified Credit is at historic high</a:t>
            </a:r>
          </a:p>
          <a:p>
            <a:pPr lvl="1"/>
            <a:r>
              <a:rPr lang="en-US" sz="1600" dirty="0"/>
              <a:t>Just over 3 years left while estate planning is “on sale” </a:t>
            </a:r>
            <a:br>
              <a:rPr lang="en-US" sz="1600" dirty="0"/>
            </a:br>
            <a:r>
              <a:rPr lang="en-US" sz="1600" dirty="0"/>
              <a:t>(unified credit scheduled to be cut in half 1/1/2026)</a:t>
            </a:r>
          </a:p>
          <a:p>
            <a:pPr lvl="1"/>
            <a:r>
              <a:rPr lang="en-US" sz="1600" dirty="0"/>
              <a:t>Regs: no “claw back” if credit is reduced below amount already gifted</a:t>
            </a:r>
          </a:p>
          <a:p>
            <a:r>
              <a:rPr lang="en-US" sz="1600" dirty="0">
                <a:highlight>
                  <a:srgbClr val="FFFF00"/>
                </a:highlight>
              </a:rPr>
              <a:t>Yellow light factors</a:t>
            </a:r>
            <a:r>
              <a:rPr lang="en-US" sz="1600" dirty="0"/>
              <a:t>:</a:t>
            </a:r>
          </a:p>
          <a:p>
            <a:pPr lvl="1"/>
            <a:r>
              <a:rPr lang="en-US" sz="1600" dirty="0"/>
              <a:t>Possible extension of current (high) unified credit? </a:t>
            </a:r>
          </a:p>
          <a:p>
            <a:pPr lvl="2"/>
            <a:r>
              <a:rPr lang="en-US" sz="1600" dirty="0"/>
              <a:t>Prediction: </a:t>
            </a:r>
          </a:p>
          <a:p>
            <a:pPr lvl="3"/>
            <a:r>
              <a:rPr lang="en-US" sz="1600" dirty="0"/>
              <a:t>Unlikely until mid/late-2025 (or later; maybe retroactive), </a:t>
            </a:r>
          </a:p>
          <a:p>
            <a:pPr lvl="3"/>
            <a:r>
              <a:rPr lang="en-US" sz="1600" dirty="0"/>
              <a:t>If/then would be horse-trading for Ds’ priorities (AMT, SALT…)</a:t>
            </a:r>
          </a:p>
          <a:p>
            <a:pPr lvl="1"/>
            <a:r>
              <a:rPr lang="en-US" sz="1600" dirty="0"/>
              <a:t>Repeal of estate tax?</a:t>
            </a:r>
          </a:p>
          <a:p>
            <a:pPr lvl="2"/>
            <a:r>
              <a:rPr lang="en-US" sz="1600" dirty="0"/>
              <a:t>Prediction: unlikely unless Rs both (A) win White House and (B) 60 votes in Senate in 2026</a:t>
            </a:r>
          </a:p>
          <a:p>
            <a:pPr lvl="1"/>
            <a:r>
              <a:rPr lang="en-US" sz="1600" dirty="0"/>
              <a:t>Repeal of basis step-up (i.e., Biden 2021 proposal that was fought back), </a:t>
            </a:r>
          </a:p>
          <a:p>
            <a:pPr lvl="2"/>
            <a:r>
              <a:rPr lang="en-US" sz="1600" dirty="0"/>
              <a:t>Prediction: will eventually be back again as a revenue raiser (“like bad chili”) </a:t>
            </a:r>
          </a:p>
          <a:p>
            <a:pPr lvl="2"/>
            <a:r>
              <a:rPr lang="en-US" sz="1600" dirty="0"/>
              <a:t>We’ll need to fight this again (and maybe again)</a:t>
            </a:r>
          </a:p>
          <a:p>
            <a:r>
              <a:rPr lang="en-US" sz="1600" dirty="0">
                <a:solidFill>
                  <a:srgbClr val="FF0000"/>
                </a:solidFill>
                <a:highlight>
                  <a:srgbClr val="FFFF00"/>
                </a:highlight>
              </a:rPr>
              <a:t>School zone (20-35mph) </a:t>
            </a:r>
            <a:r>
              <a:rPr lang="en-US" sz="1600" dirty="0"/>
              <a:t>– get ready, but maybe slow down:</a:t>
            </a:r>
          </a:p>
          <a:p>
            <a:pPr lvl="1"/>
            <a:r>
              <a:rPr lang="en-US" sz="1600" dirty="0"/>
              <a:t>Beware gifting things you might need (don’t become dependent on your kids)</a:t>
            </a:r>
          </a:p>
          <a:p>
            <a:pPr lvl="1"/>
            <a:r>
              <a:rPr lang="en-US" sz="1600" dirty="0"/>
              <a:t>SLATs have risks (including divorce, death)</a:t>
            </a:r>
          </a:p>
          <a:p>
            <a:pPr lvl="1"/>
            <a:r>
              <a:rPr lang="en-US" sz="1600" dirty="0"/>
              <a:t>Loss of basis step-up on death for gifts made (many will wait until mid 2025)</a:t>
            </a:r>
          </a:p>
          <a:p>
            <a:pPr lvl="1"/>
            <a:endParaRPr lang="en-US" sz="1800" dirty="0"/>
          </a:p>
          <a:p>
            <a:pPr lvl="1"/>
            <a:endParaRPr lang="en-US" sz="1600" dirty="0"/>
          </a:p>
          <a:p>
            <a:pPr marL="1306221" lvl="2" indent="0">
              <a:buNone/>
            </a:pPr>
            <a:endParaRPr lang="en-US" sz="2000" dirty="0"/>
          </a:p>
          <a:p>
            <a:pPr lvl="2"/>
            <a:endParaRPr lang="en-US" sz="2000" dirty="0"/>
          </a:p>
          <a:p>
            <a:pPr lvl="2"/>
            <a:endParaRPr lang="en-US" sz="1600" dirty="0"/>
          </a:p>
        </p:txBody>
      </p:sp>
      <p:pic>
        <p:nvPicPr>
          <p:cNvPr id="7" name="Picture 6" descr="Background pattern&#10;&#10;Description automatically generated">
            <a:extLst>
              <a:ext uri="{FF2B5EF4-FFF2-40B4-BE49-F238E27FC236}">
                <a16:creationId xmlns:a16="http://schemas.microsoft.com/office/drawing/2014/main" id="{BFF6F3C2-2307-4CE8-A55D-2D98561B1EEB}"/>
              </a:ext>
            </a:extLst>
          </p:cNvPr>
          <p:cNvPicPr>
            <a:picLocks noChangeAspect="1"/>
          </p:cNvPicPr>
          <p:nvPr/>
        </p:nvPicPr>
        <p:blipFill>
          <a:blip r:embed="rId3"/>
          <a:stretch>
            <a:fillRect/>
          </a:stretch>
        </p:blipFill>
        <p:spPr>
          <a:xfrm>
            <a:off x="9511254" y="621013"/>
            <a:ext cx="4780709" cy="2729726"/>
          </a:xfrm>
          <a:prstGeom prst="rect">
            <a:avLst/>
          </a:prstGeom>
        </p:spPr>
      </p:pic>
    </p:spTree>
    <p:extLst>
      <p:ext uri="{BB962C8B-B14F-4D97-AF65-F5344CB8AC3E}">
        <p14:creationId xmlns:p14="http://schemas.microsoft.com/office/powerpoint/2010/main" val="41143659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Planning thoughts - overview</a:t>
            </a:r>
          </a:p>
        </p:txBody>
      </p:sp>
      <p:sp>
        <p:nvSpPr>
          <p:cNvPr id="3" name="Text Placeholder 2">
            <a:extLst>
              <a:ext uri="{FF2B5EF4-FFF2-40B4-BE49-F238E27FC236}">
                <a16:creationId xmlns:a16="http://schemas.microsoft.com/office/drawing/2014/main" id="{52BB8393-31B5-41F8-96A5-1A686E9BC4D1}"/>
              </a:ext>
            </a:extLst>
          </p:cNvPr>
          <p:cNvSpPr>
            <a:spLocks noGrp="1"/>
          </p:cNvSpPr>
          <p:nvPr>
            <p:ph type="body" sz="quarter" idx="11"/>
          </p:nvPr>
        </p:nvSpPr>
        <p:spPr/>
        <p:txBody>
          <a:bodyPr/>
          <a:lstStyle/>
          <a:p>
            <a:r>
              <a:rPr lang="en-US" sz="1800" dirty="0"/>
              <a:t>Standard planning </a:t>
            </a:r>
          </a:p>
          <a:p>
            <a:pPr lvl="1"/>
            <a:r>
              <a:rPr lang="en-US" sz="1800" dirty="0"/>
              <a:t>“Pure” gifts (current high exemption; valuation discounts)</a:t>
            </a:r>
          </a:p>
          <a:p>
            <a:pPr lvl="1"/>
            <a:r>
              <a:rPr lang="en-US" sz="1800" dirty="0"/>
              <a:t>Control (outright vs. in further trust; nonvoting stock)</a:t>
            </a:r>
          </a:p>
          <a:p>
            <a:pPr lvl="1"/>
            <a:r>
              <a:rPr lang="en-US" sz="1800" dirty="0"/>
              <a:t>Valuation (discounts; effects of pandemic on profits/rents)</a:t>
            </a:r>
          </a:p>
          <a:p>
            <a:pPr lvl="1"/>
            <a:r>
              <a:rPr lang="en-US" sz="1800" dirty="0"/>
              <a:t>Only gifts over 2026 exemption amount are “on sale.  Example:   $12m gift:</a:t>
            </a:r>
          </a:p>
          <a:p>
            <a:pPr lvl="2"/>
            <a:r>
              <a:rPr lang="en-US" sz="1800" dirty="0"/>
              <a:t>Alternative A:   H and W each give $6m </a:t>
            </a:r>
          </a:p>
          <a:p>
            <a:pPr lvl="2"/>
            <a:r>
              <a:rPr lang="en-US" sz="1800" dirty="0"/>
              <a:t>Alternative B:  </a:t>
            </a:r>
            <a:r>
              <a:rPr lang="en-US" sz="1800" dirty="0">
                <a:solidFill>
                  <a:srgbClr val="FF0000"/>
                </a:solidFill>
              </a:rPr>
              <a:t>H gives $12; W gives zero</a:t>
            </a:r>
          </a:p>
          <a:p>
            <a:r>
              <a:rPr lang="en-US" sz="1800" dirty="0"/>
              <a:t>Potential non-reciprocal SLATs</a:t>
            </a:r>
          </a:p>
          <a:p>
            <a:pPr lvl="1"/>
            <a:r>
              <a:rPr lang="en-US" sz="1800" dirty="0"/>
              <a:t>What if one spouse doesn’t own much (step-transaction risks)?</a:t>
            </a:r>
          </a:p>
          <a:p>
            <a:pPr lvl="1"/>
            <a:r>
              <a:rPr lang="en-US" sz="1800" dirty="0"/>
              <a:t>Be very careful in design, communication, and administration</a:t>
            </a:r>
          </a:p>
          <a:p>
            <a:pPr lvl="1"/>
            <a:r>
              <a:rPr lang="en-US" sz="1800" dirty="0"/>
              <a:t>Flexibility / availability vs. §2036</a:t>
            </a:r>
          </a:p>
          <a:p>
            <a:r>
              <a:rPr lang="en-US" sz="1800" dirty="0"/>
              <a:t>Low/zero remaining exemption planning – are/will still be viable regardless of credit level</a:t>
            </a:r>
            <a:br>
              <a:rPr lang="en-US" sz="1800" dirty="0"/>
            </a:br>
            <a:r>
              <a:rPr lang="en-US" sz="1800" dirty="0"/>
              <a:t>viable regardless of credit</a:t>
            </a:r>
          </a:p>
          <a:p>
            <a:pPr lvl="1"/>
            <a:r>
              <a:rPr lang="en-US" sz="1800" dirty="0"/>
              <a:t>Estate freezes (GRATs, IDGT sales)</a:t>
            </a:r>
          </a:p>
          <a:p>
            <a:pPr lvl="1"/>
            <a:r>
              <a:rPr lang="en-US" sz="1800" dirty="0"/>
              <a:t>Charitable planning</a:t>
            </a:r>
          </a:p>
          <a:p>
            <a:r>
              <a:rPr lang="en-US" sz="1800" dirty="0"/>
              <a:t>Income tax planning (especially if basis step-up is lost)</a:t>
            </a:r>
          </a:p>
          <a:p>
            <a:pPr lvl="2"/>
            <a:endParaRPr lang="en-US" sz="1400" dirty="0"/>
          </a:p>
        </p:txBody>
      </p:sp>
      <p:pic>
        <p:nvPicPr>
          <p:cNvPr id="5" name="Picture 4" descr="A statue of a person&#10;&#10;Description automatically generated with medium confidence">
            <a:extLst>
              <a:ext uri="{FF2B5EF4-FFF2-40B4-BE49-F238E27FC236}">
                <a16:creationId xmlns:a16="http://schemas.microsoft.com/office/drawing/2014/main" id="{A749946A-DC57-49ED-AB77-7E0EDCF0AFE3}"/>
              </a:ext>
            </a:extLst>
          </p:cNvPr>
          <p:cNvPicPr>
            <a:picLocks noChangeAspect="1"/>
          </p:cNvPicPr>
          <p:nvPr/>
        </p:nvPicPr>
        <p:blipFill>
          <a:blip r:embed="rId3"/>
          <a:stretch>
            <a:fillRect/>
          </a:stretch>
        </p:blipFill>
        <p:spPr>
          <a:xfrm>
            <a:off x="10532125" y="1153663"/>
            <a:ext cx="2836213" cy="3786491"/>
          </a:xfrm>
          <a:prstGeom prst="rect">
            <a:avLst/>
          </a:prstGeom>
        </p:spPr>
      </p:pic>
    </p:spTree>
    <p:extLst>
      <p:ext uri="{BB962C8B-B14F-4D97-AF65-F5344CB8AC3E}">
        <p14:creationId xmlns:p14="http://schemas.microsoft.com/office/powerpoint/2010/main" val="354926642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84C16F-5ED2-4BED-BF25-10235597DC66}"/>
              </a:ext>
            </a:extLst>
          </p:cNvPr>
          <p:cNvSpPr>
            <a:spLocks noGrp="1"/>
          </p:cNvSpPr>
          <p:nvPr>
            <p:ph type="body" sz="quarter" idx="10"/>
          </p:nvPr>
        </p:nvSpPr>
        <p:spPr/>
        <p:txBody>
          <a:bodyPr/>
          <a:lstStyle/>
          <a:p>
            <a:r>
              <a:rPr lang="en-US" dirty="0"/>
              <a:t>Contact </a:t>
            </a:r>
          </a:p>
        </p:txBody>
      </p:sp>
      <p:sp>
        <p:nvSpPr>
          <p:cNvPr id="3" name="Text Placeholder 2">
            <a:extLst>
              <a:ext uri="{FF2B5EF4-FFF2-40B4-BE49-F238E27FC236}">
                <a16:creationId xmlns:a16="http://schemas.microsoft.com/office/drawing/2014/main" id="{26B08DAC-F5D8-45C7-A5E6-57894CF04568}"/>
              </a:ext>
            </a:extLst>
          </p:cNvPr>
          <p:cNvSpPr>
            <a:spLocks noGrp="1"/>
          </p:cNvSpPr>
          <p:nvPr>
            <p:ph type="body" sz="quarter" idx="11"/>
          </p:nvPr>
        </p:nvSpPr>
        <p:spPr>
          <a:xfrm>
            <a:off x="1100249" y="4821633"/>
            <a:ext cx="4655203" cy="2091498"/>
          </a:xfrm>
        </p:spPr>
        <p:txBody>
          <a:bodyPr/>
          <a:lstStyle/>
          <a:p>
            <a:pPr marL="0" indent="0">
              <a:buNone/>
            </a:pPr>
            <a:r>
              <a:rPr lang="en-US" dirty="0"/>
              <a:t>Matt Kadish</a:t>
            </a:r>
          </a:p>
          <a:p>
            <a:pPr marL="0" indent="0">
              <a:buNone/>
            </a:pPr>
            <a:r>
              <a:rPr lang="en-US" dirty="0">
                <a:hlinkClick r:id="rId3"/>
              </a:rPr>
              <a:t>mkadish@frantzward.com</a:t>
            </a:r>
            <a:endParaRPr lang="en-US" dirty="0"/>
          </a:p>
          <a:p>
            <a:pPr marL="0" indent="0">
              <a:buNone/>
            </a:pPr>
            <a:r>
              <a:rPr lang="en-US" dirty="0"/>
              <a:t>(216) 515 – 1078</a:t>
            </a:r>
          </a:p>
        </p:txBody>
      </p:sp>
      <p:pic>
        <p:nvPicPr>
          <p:cNvPr id="5" name="Picture 4">
            <a:extLst>
              <a:ext uri="{FF2B5EF4-FFF2-40B4-BE49-F238E27FC236}">
                <a16:creationId xmlns:a16="http://schemas.microsoft.com/office/drawing/2014/main" id="{C9D580D6-3696-4486-AD53-AE80D29F04AC}"/>
              </a:ext>
            </a:extLst>
          </p:cNvPr>
          <p:cNvPicPr>
            <a:picLocks noChangeAspect="1"/>
          </p:cNvPicPr>
          <p:nvPr/>
        </p:nvPicPr>
        <p:blipFill rotWithShape="1">
          <a:blip r:embed="rId4"/>
          <a:srcRect l="13985" t="-1348" r="15954" b="28435"/>
          <a:stretch/>
        </p:blipFill>
        <p:spPr>
          <a:xfrm>
            <a:off x="1100249" y="1527682"/>
            <a:ext cx="3017700" cy="2919932"/>
          </a:xfrm>
          <a:prstGeom prst="rect">
            <a:avLst/>
          </a:prstGeom>
        </p:spPr>
      </p:pic>
      <p:pic>
        <p:nvPicPr>
          <p:cNvPr id="6" name="Picture 5" descr="A picture containing drawing, food, plate&#10;&#10;Description automatically generated">
            <a:extLst>
              <a:ext uri="{FF2B5EF4-FFF2-40B4-BE49-F238E27FC236}">
                <a16:creationId xmlns:a16="http://schemas.microsoft.com/office/drawing/2014/main" id="{1BF2DB00-9FCD-4E8E-B3EB-BBE4FAD4438B}"/>
              </a:ext>
            </a:extLst>
          </p:cNvPr>
          <p:cNvPicPr>
            <a:picLocks noChangeAspect="1"/>
          </p:cNvPicPr>
          <p:nvPr/>
        </p:nvPicPr>
        <p:blipFill>
          <a:blip r:embed="rId5"/>
          <a:stretch>
            <a:fillRect/>
          </a:stretch>
        </p:blipFill>
        <p:spPr>
          <a:xfrm>
            <a:off x="8996516" y="6153820"/>
            <a:ext cx="3136491" cy="857634"/>
          </a:xfrm>
          <a:prstGeom prst="rect">
            <a:avLst/>
          </a:prstGeom>
        </p:spPr>
      </p:pic>
      <p:sp>
        <p:nvSpPr>
          <p:cNvPr id="7" name="Text Placeholder 2">
            <a:extLst>
              <a:ext uri="{FF2B5EF4-FFF2-40B4-BE49-F238E27FC236}">
                <a16:creationId xmlns:a16="http://schemas.microsoft.com/office/drawing/2014/main" id="{0E85C301-3586-41BB-9B6E-7EF3C595EA7B}"/>
              </a:ext>
            </a:extLst>
          </p:cNvPr>
          <p:cNvSpPr txBox="1">
            <a:spLocks/>
          </p:cNvSpPr>
          <p:nvPr/>
        </p:nvSpPr>
        <p:spPr>
          <a:xfrm>
            <a:off x="9065713" y="4919956"/>
            <a:ext cx="4655203" cy="2091498"/>
          </a:xfrm>
          <a:prstGeom prst="rect">
            <a:avLst/>
          </a:prstGeom>
        </p:spPr>
        <p:txBody>
          <a:bodyPr/>
          <a:lstStyle>
            <a:lvl1pPr marL="489833" indent="-489833" algn="l" defTabSz="653110" rtl="0" eaLnBrk="1" latinLnBrk="0" hangingPunct="1">
              <a:spcBef>
                <a:spcPct val="20000"/>
              </a:spcBef>
              <a:buClr>
                <a:srgbClr val="1B3668"/>
              </a:buClr>
              <a:buFont typeface="Arial"/>
              <a:buChar char="•"/>
              <a:defRPr sz="3200" kern="1200">
                <a:solidFill>
                  <a:schemeClr val="tx1"/>
                </a:solidFill>
                <a:latin typeface="+mn-lt"/>
                <a:ea typeface="+mn-ea"/>
                <a:cs typeface="+mn-cs"/>
              </a:defRPr>
            </a:lvl1pPr>
            <a:lvl2pPr marL="1061304" indent="-408194" algn="l" defTabSz="653110" rtl="0" eaLnBrk="1" latinLnBrk="0" hangingPunct="1">
              <a:spcBef>
                <a:spcPct val="20000"/>
              </a:spcBef>
              <a:buClr>
                <a:srgbClr val="1B3668"/>
              </a:buClr>
              <a:buFont typeface="Arial"/>
              <a:buChar char="–"/>
              <a:defRPr sz="3200" kern="1200">
                <a:solidFill>
                  <a:schemeClr val="tx1"/>
                </a:solidFill>
                <a:latin typeface="+mn-lt"/>
                <a:ea typeface="+mn-ea"/>
                <a:cs typeface="+mn-cs"/>
              </a:defRPr>
            </a:lvl2pPr>
            <a:lvl3pPr marL="1632776" indent="-326555" algn="l" defTabSz="653110" rtl="0" eaLnBrk="1" latinLnBrk="0" hangingPunct="1">
              <a:spcBef>
                <a:spcPct val="20000"/>
              </a:spcBef>
              <a:buClr>
                <a:srgbClr val="1B3668"/>
              </a:buClr>
              <a:buFont typeface="Arial"/>
              <a:buChar char="•"/>
              <a:defRPr sz="3200" kern="1200">
                <a:solidFill>
                  <a:schemeClr val="tx1"/>
                </a:solidFill>
                <a:latin typeface="+mn-lt"/>
                <a:ea typeface="+mn-ea"/>
                <a:cs typeface="+mn-cs"/>
              </a:defRPr>
            </a:lvl3pPr>
            <a:lvl4pPr marL="2285886" indent="-326555" algn="l" defTabSz="653110" rtl="0" eaLnBrk="1" latinLnBrk="0" hangingPunct="1">
              <a:spcBef>
                <a:spcPct val="20000"/>
              </a:spcBef>
              <a:buClr>
                <a:srgbClr val="1B3668"/>
              </a:buClr>
              <a:buFont typeface="Arial"/>
              <a:buChar char="–"/>
              <a:defRPr sz="3200" kern="1200">
                <a:solidFill>
                  <a:schemeClr val="tx1"/>
                </a:solidFill>
                <a:latin typeface="+mn-lt"/>
                <a:ea typeface="+mn-ea"/>
                <a:cs typeface="+mn-cs"/>
              </a:defRPr>
            </a:lvl4pPr>
            <a:lvl5pPr marL="2938996" indent="-326555" algn="l" defTabSz="653110" rtl="0" eaLnBrk="1" latinLnBrk="0" hangingPunct="1">
              <a:spcBef>
                <a:spcPct val="20000"/>
              </a:spcBef>
              <a:buClr>
                <a:srgbClr val="1B3668"/>
              </a:buClr>
              <a:buFont typeface="Arial"/>
              <a:buChar char="»"/>
              <a:defRPr sz="3200" kern="1200">
                <a:solidFill>
                  <a:schemeClr val="tx1"/>
                </a:solidFill>
                <a:latin typeface="+mn-lt"/>
                <a:ea typeface="+mn-ea"/>
                <a:cs typeface="+mn-cs"/>
              </a:defRPr>
            </a:lvl5pPr>
            <a:lvl6pPr marL="3592106" indent="-326555" algn="l" defTabSz="653110" rtl="0" eaLnBrk="1" latinLnBrk="0" hangingPunct="1">
              <a:spcBef>
                <a:spcPct val="20000"/>
              </a:spcBef>
              <a:buFont typeface="Arial"/>
              <a:buChar char="•"/>
              <a:defRPr sz="2900" kern="1200">
                <a:solidFill>
                  <a:schemeClr val="tx1"/>
                </a:solidFill>
                <a:latin typeface="+mn-lt"/>
                <a:ea typeface="+mn-ea"/>
                <a:cs typeface="+mn-cs"/>
              </a:defRPr>
            </a:lvl6pPr>
            <a:lvl7pPr marL="4245216" indent="-326555" algn="l" defTabSz="653110" rtl="0" eaLnBrk="1" latinLnBrk="0" hangingPunct="1">
              <a:spcBef>
                <a:spcPct val="20000"/>
              </a:spcBef>
              <a:buFont typeface="Arial"/>
              <a:buChar char="•"/>
              <a:defRPr sz="2900" kern="1200">
                <a:solidFill>
                  <a:schemeClr val="tx1"/>
                </a:solidFill>
                <a:latin typeface="+mn-lt"/>
                <a:ea typeface="+mn-ea"/>
                <a:cs typeface="+mn-cs"/>
              </a:defRPr>
            </a:lvl7pPr>
            <a:lvl8pPr marL="4898327" indent="-326555" algn="l" defTabSz="653110" rtl="0" eaLnBrk="1" latinLnBrk="0" hangingPunct="1">
              <a:spcBef>
                <a:spcPct val="20000"/>
              </a:spcBef>
              <a:buFont typeface="Arial"/>
              <a:buChar char="•"/>
              <a:defRPr sz="2900" kern="1200">
                <a:solidFill>
                  <a:schemeClr val="tx1"/>
                </a:solidFill>
                <a:latin typeface="+mn-lt"/>
                <a:ea typeface="+mn-ea"/>
                <a:cs typeface="+mn-cs"/>
              </a:defRPr>
            </a:lvl8pPr>
            <a:lvl9pPr marL="5551437" indent="-326555" algn="l" defTabSz="653110" rtl="0" eaLnBrk="1" latinLnBrk="0" hangingPunct="1">
              <a:spcBef>
                <a:spcPct val="20000"/>
              </a:spcBef>
              <a:buFont typeface="Arial"/>
              <a:buChar char="•"/>
              <a:defRPr sz="2900" kern="1200">
                <a:solidFill>
                  <a:schemeClr val="tx1"/>
                </a:solidFill>
                <a:latin typeface="+mn-lt"/>
                <a:ea typeface="+mn-ea"/>
                <a:cs typeface="+mn-cs"/>
              </a:defRPr>
            </a:lvl9pPr>
          </a:lstStyle>
          <a:p>
            <a:pPr marL="0" indent="0">
              <a:buFont typeface="Arial"/>
              <a:buNone/>
            </a:pPr>
            <a:r>
              <a:rPr lang="en-US" dirty="0"/>
              <a:t>Come join us and help!</a:t>
            </a:r>
          </a:p>
          <a:p>
            <a:pPr marL="0" indent="0">
              <a:buFont typeface="Arial"/>
              <a:buNone/>
            </a:pPr>
            <a:r>
              <a:rPr lang="en-US" dirty="0">
                <a:hlinkClick r:id="rId6"/>
              </a:rPr>
              <a:t>www.sbca.net</a:t>
            </a:r>
            <a:r>
              <a:rPr lang="en-US" dirty="0"/>
              <a:t> </a:t>
            </a:r>
          </a:p>
        </p:txBody>
      </p:sp>
    </p:spTree>
    <p:extLst>
      <p:ext uri="{BB962C8B-B14F-4D97-AF65-F5344CB8AC3E}">
        <p14:creationId xmlns:p14="http://schemas.microsoft.com/office/powerpoint/2010/main" val="709182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Federalist papers – power to the people?</a:t>
            </a:r>
          </a:p>
          <a:p>
            <a:endParaRPr lang="en-US" dirty="0"/>
          </a:p>
        </p:txBody>
      </p:sp>
      <p:sp>
        <p:nvSpPr>
          <p:cNvPr id="5" name="Text Placeholder 4"/>
          <p:cNvSpPr>
            <a:spLocks noGrp="1"/>
          </p:cNvSpPr>
          <p:nvPr>
            <p:ph type="body" sz="quarter" idx="11"/>
          </p:nvPr>
        </p:nvSpPr>
        <p:spPr>
          <a:xfrm>
            <a:off x="1100138" y="1543050"/>
            <a:ext cx="12384508" cy="1872180"/>
          </a:xfrm>
        </p:spPr>
        <p:txBody>
          <a:bodyPr/>
          <a:lstStyle/>
          <a:p>
            <a:r>
              <a:rPr lang="en-US" sz="2400" dirty="0"/>
              <a:t>Unresolved issues from formation of our country have remained that way</a:t>
            </a:r>
          </a:p>
          <a:p>
            <a:pPr lvl="1"/>
            <a:r>
              <a:rPr lang="en-US" sz="2400" dirty="0"/>
              <a:t>Populism vs. “Strong Executive”</a:t>
            </a:r>
          </a:p>
          <a:p>
            <a:pPr lvl="1"/>
            <a:r>
              <a:rPr lang="en-US" sz="2400" dirty="0"/>
              <a:t>Power vs. Policy</a:t>
            </a:r>
          </a:p>
          <a:p>
            <a:pPr marL="573088" indent="-573088"/>
            <a:r>
              <a:rPr lang="en-US" sz="2400" dirty="0"/>
              <a:t>“Federalist Papers”:  85 articles and essays written (under pseudonym Publius) by Alexander Hamilton, James Madison, and John Jay in advance of the ratification of the U.S. Constitution. </a:t>
            </a:r>
          </a:p>
          <a:p>
            <a:pPr marL="571471" lvl="1" indent="0">
              <a:buNone/>
            </a:pPr>
            <a:endParaRPr lang="en-US" sz="2400" dirty="0"/>
          </a:p>
          <a:p>
            <a:endParaRPr lang="en-US" sz="2400" dirty="0"/>
          </a:p>
          <a:p>
            <a:endParaRPr lang="en-US" sz="1600" dirty="0"/>
          </a:p>
          <a:p>
            <a:pPr lvl="1"/>
            <a:endParaRPr lang="en-US" sz="1600" dirty="0"/>
          </a:p>
        </p:txBody>
      </p:sp>
      <p:sp>
        <p:nvSpPr>
          <p:cNvPr id="2" name="TextBox 1">
            <a:extLst>
              <a:ext uri="{FF2B5EF4-FFF2-40B4-BE49-F238E27FC236}">
                <a16:creationId xmlns:a16="http://schemas.microsoft.com/office/drawing/2014/main" id="{890BB545-A29E-46DB-B19C-D618C76AAC64}"/>
              </a:ext>
            </a:extLst>
          </p:cNvPr>
          <p:cNvSpPr txBox="1"/>
          <p:nvPr/>
        </p:nvSpPr>
        <p:spPr>
          <a:xfrm>
            <a:off x="2557577" y="3944266"/>
            <a:ext cx="9153353" cy="3077766"/>
          </a:xfrm>
          <a:prstGeom prst="rect">
            <a:avLst/>
          </a:prstGeom>
          <a:noFill/>
          <a:ln>
            <a:solidFill>
              <a:schemeClr val="accent1">
                <a:lumMod val="50000"/>
              </a:schemeClr>
            </a:solidFill>
          </a:ln>
        </p:spPr>
        <p:txBody>
          <a:bodyPr wrap="square" rtlCol="0">
            <a:spAutoFit/>
          </a:bodyPr>
          <a:lstStyle/>
          <a:p>
            <a:pPr algn="just"/>
            <a:endParaRPr lang="en-US" sz="2400" dirty="0"/>
          </a:p>
          <a:p>
            <a:pPr algn="just"/>
            <a:r>
              <a:rPr lang="en-US" sz="2400" dirty="0"/>
              <a:t>“It has been frequently remarked, that it seems to have been reserved to the people of this country, by their conduct and example, to decide </a:t>
            </a:r>
            <a:r>
              <a:rPr lang="en-US" sz="2400" dirty="0">
                <a:solidFill>
                  <a:srgbClr val="FF0000"/>
                </a:solidFill>
              </a:rPr>
              <a:t>the important question, whether societies of men are really capable or not, of establishing good government from reflection and choice, or whether they are forever destined to depend</a:t>
            </a:r>
            <a:r>
              <a:rPr lang="en-US" sz="2400" dirty="0"/>
              <a:t>, for their political constitutions, </a:t>
            </a:r>
            <a:r>
              <a:rPr lang="en-US" sz="2400" dirty="0">
                <a:solidFill>
                  <a:srgbClr val="FF0000"/>
                </a:solidFill>
              </a:rPr>
              <a:t>on accident and force</a:t>
            </a:r>
            <a:r>
              <a:rPr lang="en-US" sz="2400" dirty="0"/>
              <a:t>”   </a:t>
            </a:r>
            <a:r>
              <a:rPr lang="en-US" sz="2400" dirty="0">
                <a:solidFill>
                  <a:schemeClr val="bg2">
                    <a:lumMod val="75000"/>
                  </a:schemeClr>
                </a:solidFill>
              </a:rPr>
              <a:t>[from Federalist No. 1]</a:t>
            </a:r>
          </a:p>
          <a:p>
            <a:pPr algn="just"/>
            <a:endParaRPr lang="en-UG" dirty="0"/>
          </a:p>
        </p:txBody>
      </p:sp>
    </p:spTree>
    <p:extLst>
      <p:ext uri="{BB962C8B-B14F-4D97-AF65-F5344CB8AC3E}">
        <p14:creationId xmlns:p14="http://schemas.microsoft.com/office/powerpoint/2010/main" val="34008728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54538</TotalTime>
  <Words>10002</Words>
  <Application>Microsoft Office PowerPoint</Application>
  <PresentationFormat>Custom</PresentationFormat>
  <Paragraphs>1184</Paragraphs>
  <Slides>83</Slides>
  <Notes>83</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83</vt:i4>
      </vt:variant>
    </vt:vector>
  </HeadingPairs>
  <TitlesOfParts>
    <vt:vector size="89" baseType="lpstr">
      <vt:lpstr>Arial</vt:lpstr>
      <vt:lpstr>Calibri</vt:lpstr>
      <vt:lpstr>Times New Roman</vt:lpstr>
      <vt:lpstr>Wingdings</vt:lpstr>
      <vt:lpstr>Office Theme</vt:lpstr>
      <vt:lpstr>Worksheet</vt:lpstr>
      <vt:lpstr>Washington LEGISLATIVE Update Election Year, Tax and Estate Planning Hopes, Fears and Existential Dread    </vt:lpstr>
      <vt:lpstr>PowerPoint Presentation</vt:lpstr>
      <vt:lpstr>SETTING THE TABLE  </vt:lpstr>
      <vt:lpstr>PowerPoint Presentation</vt:lpstr>
      <vt:lpstr>PowerPoint Presentation</vt:lpstr>
      <vt:lpstr>PowerPoint Presentation</vt:lpstr>
      <vt:lpstr>PowerPoint Presentation</vt:lpstr>
      <vt:lpstr>PowerPoint Presentation</vt:lpstr>
      <vt:lpstr>PowerPoint Presentation</vt:lpstr>
      <vt:lpstr>hope, fear  + existential dread</vt:lpstr>
      <vt:lpstr>PowerPoint Presentation</vt:lpstr>
      <vt:lpstr>PowerPoint Presentation</vt:lpstr>
      <vt:lpstr>PowerPoint Presentation</vt:lpstr>
      <vt:lpstr>Congress 2023-2024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RECENT tax-related  LEGISLATION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2020-2021  LEGISLATION</vt:lpstr>
      <vt:lpstr>PowerPoint Presentation</vt:lpstr>
      <vt:lpstr>PowerPoint Presentation</vt:lpstr>
      <vt:lpstr>PowerPoint Presentation</vt:lpstr>
      <vt:lpstr>PowerPoint Presentation</vt:lpstr>
      <vt:lpstr>So now what???</vt:lpstr>
      <vt:lpstr>debt limit, appropriations, and the return of the bad chili</vt:lpstr>
      <vt:lpstr>PowerPoint Presentation</vt:lpstr>
      <vt:lpstr>PowerPoint Presentation</vt:lpstr>
      <vt:lpstr>PowerPoint Presentation</vt:lpstr>
      <vt:lpstr>PowerPoint Presentation</vt:lpstr>
      <vt:lpstr>Any tax legislation  in 2024 ???</vt:lpstr>
      <vt:lpstr>PowerPoint Presentation</vt:lpstr>
      <vt:lpstr>TAX RELIEF FOR  AMERICAN FAMILIES AND WORKERS  ACT  (H.R. 7024)</vt:lpstr>
      <vt:lpstr>PowerPoint Presentation</vt:lpstr>
      <vt:lpstr>PowerPoint Presentation</vt:lpstr>
      <vt:lpstr>EXTENDERS?</vt:lpstr>
      <vt:lpstr>PowerPoint Presentation</vt:lpstr>
      <vt:lpstr>PowerPoint Presentation</vt:lpstr>
      <vt:lpstr>PowerPoint Presentation</vt:lpstr>
      <vt:lpstr>Corporate transparency act:  pending legislation</vt:lpstr>
      <vt:lpstr>PowerPoint Presentation</vt:lpstr>
      <vt:lpstr>Legislation 2024-fwd social and other factors  (laws follow the people)</vt:lpstr>
      <vt:lpstr>PowerPoint Presentation</vt:lpstr>
      <vt:lpstr>PowerPoint Presentation</vt:lpstr>
      <vt:lpstr>PowerPoint Presentation</vt:lpstr>
      <vt:lpstr>PowerPoint Presentation</vt:lpstr>
      <vt:lpstr>PowerPoint Presentation</vt:lpstr>
      <vt:lpstr>2024 – immediate concerns </vt:lpstr>
      <vt:lpstr>PowerPoint Presentation</vt:lpstr>
      <vt:lpstr>2025 - fwd TAX LEGISLATION - PROSPECTS</vt:lpstr>
      <vt:lpstr>PowerPoint Presentation</vt:lpstr>
      <vt:lpstr>PowerPoint Presentation</vt:lpstr>
      <vt:lpstr>NOVEMBER 2024 ELECTION  OUTLOOK</vt:lpstr>
      <vt:lpstr>PowerPoint Presentation</vt:lpstr>
      <vt:lpstr>PowerPoint Presentation</vt:lpstr>
      <vt:lpstr>PowerPoint Presentation</vt:lpstr>
      <vt:lpstr>PowerPoint Presentation</vt:lpstr>
      <vt:lpstr>Key upcoming dates </vt:lpstr>
      <vt:lpstr>PowerPoint Presentation</vt:lpstr>
      <vt:lpstr>-- appendix--  2024-2025 estate planning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Darlene Kister</dc:creator>
  <cp:lastModifiedBy>Matthew F. Kadish</cp:lastModifiedBy>
  <cp:revision>573</cp:revision>
  <cp:lastPrinted>2021-11-10T16:08:35Z</cp:lastPrinted>
  <dcterms:created xsi:type="dcterms:W3CDTF">2018-06-14T13:55:33Z</dcterms:created>
  <dcterms:modified xsi:type="dcterms:W3CDTF">2024-05-14T19:03:18Z</dcterms:modified>
</cp:coreProperties>
</file>